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3"/>
  </p:notesMasterIdLst>
  <p:sldIdLst>
    <p:sldId id="256" r:id="rId2"/>
    <p:sldId id="257" r:id="rId3"/>
    <p:sldId id="259" r:id="rId4"/>
    <p:sldId id="263" r:id="rId5"/>
    <p:sldId id="341" r:id="rId6"/>
    <p:sldId id="309" r:id="rId7"/>
    <p:sldId id="311" r:id="rId8"/>
    <p:sldId id="284" r:id="rId9"/>
    <p:sldId id="262" r:id="rId10"/>
    <p:sldId id="343" r:id="rId11"/>
    <p:sldId id="345" r:id="rId12"/>
    <p:sldId id="312" r:id="rId13"/>
    <p:sldId id="333" r:id="rId14"/>
    <p:sldId id="334" r:id="rId15"/>
    <p:sldId id="335" r:id="rId16"/>
    <p:sldId id="313" r:id="rId17"/>
    <p:sldId id="318" r:id="rId18"/>
    <p:sldId id="319" r:id="rId19"/>
    <p:sldId id="314" r:id="rId20"/>
    <p:sldId id="316" r:id="rId21"/>
    <p:sldId id="317" r:id="rId22"/>
    <p:sldId id="320" r:id="rId23"/>
    <p:sldId id="321" r:id="rId24"/>
    <p:sldId id="322" r:id="rId25"/>
    <p:sldId id="324" r:id="rId26"/>
    <p:sldId id="325" r:id="rId27"/>
    <p:sldId id="327" r:id="rId28"/>
    <p:sldId id="326" r:id="rId29"/>
    <p:sldId id="328" r:id="rId30"/>
    <p:sldId id="329" r:id="rId31"/>
    <p:sldId id="330" r:id="rId32"/>
    <p:sldId id="331" r:id="rId33"/>
    <p:sldId id="332" r:id="rId34"/>
    <p:sldId id="264" r:id="rId35"/>
    <p:sldId id="336" r:id="rId36"/>
    <p:sldId id="337" r:id="rId37"/>
    <p:sldId id="338" r:id="rId38"/>
    <p:sldId id="339" r:id="rId39"/>
    <p:sldId id="265" r:id="rId40"/>
    <p:sldId id="340" r:id="rId41"/>
    <p:sldId id="342"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Encode Sans Semi Condensed" panose="020B0604020202020204" charset="0"/>
      <p:regular r:id="rId49"/>
      <p:bold r:id="rId50"/>
    </p:embeddedFont>
    <p:embeddedFont>
      <p:font typeface="Montserrat" panose="000005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9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291EEB-AB54-44A3-B96A-C1B29F73E11B}" v="747" dt="2023-04-28T08:11:05.270"/>
    <p1510:client id="{3AF58439-6E64-4315-8FDA-137E35D66C13}" v="130" dt="2023-04-27T15:19:58.298"/>
    <p1510:client id="{C1C5D03A-7B90-4378-866F-5C80388B41A6}" v="24" dt="2023-04-28T04:21:15.774"/>
    <p1510:client id="{F1360F5E-4E0C-4BC0-909E-170D68ABB864}" v="209" dt="2023-04-27T15:20:02.283"/>
    <p1510:client id="{FA85B683-22D9-4853-86FC-D668D1D9438A}" v="3" dt="2023-04-27T15:56:30.294"/>
  </p1510:revLst>
</p1510:revInfo>
</file>

<file path=ppt/tableStyles.xml><?xml version="1.0" encoding="utf-8"?>
<a:tblStyleLst xmlns:a="http://schemas.openxmlformats.org/drawingml/2006/main" def="{AB72363F-BE6B-434B-8D94-3C448D673DC4}">
  <a:tblStyle styleId="{AB72363F-BE6B-434B-8D94-3C448D673D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056" y="108"/>
      </p:cViewPr>
      <p:guideLst>
        <p:guide orient="horz" pos="1620"/>
        <p:guide pos="2880"/>
        <p:guide pos="29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77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94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6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22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445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9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84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6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04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04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fe33d86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fe33d8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675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470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929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31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228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689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23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37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12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0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fe33d863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fe33d86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025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703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392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24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218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249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fe33d863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fe33d863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fe33d86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9fe33d86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69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e33d863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e33d86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e33d863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e33d86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31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e33d863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e33d86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71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e33d863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e33d863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5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a12912c18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a12912c18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49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e33d86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e33d86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95700" y="3158400"/>
            <a:ext cx="9239700" cy="20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02150" y="3083967"/>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29500" y="773250"/>
            <a:ext cx="7485000" cy="162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b="1"/>
            </a:lvl1pPr>
            <a:lvl2pPr lvl="1" algn="ctr">
              <a:spcBef>
                <a:spcPts val="0"/>
              </a:spcBef>
              <a:spcAft>
                <a:spcPts val="0"/>
              </a:spcAft>
              <a:buSzPts val="5000"/>
              <a:buNone/>
              <a:defRPr sz="5000" b="1"/>
            </a:lvl2pPr>
            <a:lvl3pPr lvl="2" algn="ctr">
              <a:spcBef>
                <a:spcPts val="0"/>
              </a:spcBef>
              <a:spcAft>
                <a:spcPts val="0"/>
              </a:spcAft>
              <a:buSzPts val="5000"/>
              <a:buNone/>
              <a:defRPr sz="5000" b="1"/>
            </a:lvl3pPr>
            <a:lvl4pPr lvl="3" algn="ctr">
              <a:spcBef>
                <a:spcPts val="0"/>
              </a:spcBef>
              <a:spcAft>
                <a:spcPts val="0"/>
              </a:spcAft>
              <a:buSzPts val="5000"/>
              <a:buNone/>
              <a:defRPr sz="5000" b="1"/>
            </a:lvl4pPr>
            <a:lvl5pPr lvl="4" algn="ctr">
              <a:spcBef>
                <a:spcPts val="0"/>
              </a:spcBef>
              <a:spcAft>
                <a:spcPts val="0"/>
              </a:spcAft>
              <a:buSzPts val="5000"/>
              <a:buNone/>
              <a:defRPr sz="5000" b="1"/>
            </a:lvl5pPr>
            <a:lvl6pPr lvl="5" algn="ctr">
              <a:spcBef>
                <a:spcPts val="0"/>
              </a:spcBef>
              <a:spcAft>
                <a:spcPts val="0"/>
              </a:spcAft>
              <a:buSzPts val="5000"/>
              <a:buNone/>
              <a:defRPr sz="5000" b="1"/>
            </a:lvl6pPr>
            <a:lvl7pPr lvl="6" algn="ctr">
              <a:spcBef>
                <a:spcPts val="0"/>
              </a:spcBef>
              <a:spcAft>
                <a:spcPts val="0"/>
              </a:spcAft>
              <a:buSzPts val="5000"/>
              <a:buNone/>
              <a:defRPr sz="5000" b="1"/>
            </a:lvl7pPr>
            <a:lvl8pPr lvl="7" algn="ctr">
              <a:spcBef>
                <a:spcPts val="0"/>
              </a:spcBef>
              <a:spcAft>
                <a:spcPts val="0"/>
              </a:spcAft>
              <a:buSzPts val="5000"/>
              <a:buNone/>
              <a:defRPr sz="5000" b="1"/>
            </a:lvl8pPr>
            <a:lvl9pPr lvl="8" algn="ctr">
              <a:spcBef>
                <a:spcPts val="0"/>
              </a:spcBef>
              <a:spcAft>
                <a:spcPts val="0"/>
              </a:spcAft>
              <a:buSzPts val="5000"/>
              <a:buNone/>
              <a:defRPr sz="5000" b="1"/>
            </a:lvl9pPr>
          </a:lstStyle>
          <a:p>
            <a:endParaRPr/>
          </a:p>
        </p:txBody>
      </p:sp>
      <p:sp>
        <p:nvSpPr>
          <p:cNvPr id="12" name="Google Shape;12;p2"/>
          <p:cNvSpPr txBox="1">
            <a:spLocks noGrp="1"/>
          </p:cNvSpPr>
          <p:nvPr>
            <p:ph type="subTitle" idx="1"/>
          </p:nvPr>
        </p:nvSpPr>
        <p:spPr>
          <a:xfrm>
            <a:off x="3112625" y="3562850"/>
            <a:ext cx="2919000" cy="119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5200"/>
              <a:buNone/>
              <a:defRPr sz="4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 and text">
  <p:cSld name="CUSTOM_5">
    <p:spTree>
      <p:nvGrpSpPr>
        <p:cNvPr id="1" name="Shape 131"/>
        <p:cNvGrpSpPr/>
        <p:nvPr/>
      </p:nvGrpSpPr>
      <p:grpSpPr>
        <a:xfrm>
          <a:off x="0" y="0"/>
          <a:ext cx="0" cy="0"/>
          <a:chOff x="0" y="0"/>
          <a:chExt cx="0" cy="0"/>
        </a:xfrm>
      </p:grpSpPr>
      <p:sp>
        <p:nvSpPr>
          <p:cNvPr id="132" name="Google Shape;132;p21"/>
          <p:cNvSpPr txBox="1">
            <a:spLocks noGrp="1"/>
          </p:cNvSpPr>
          <p:nvPr>
            <p:ph type="title" hasCustomPrompt="1"/>
          </p:nvPr>
        </p:nvSpPr>
        <p:spPr>
          <a:xfrm>
            <a:off x="3520150" y="672237"/>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3" name="Google Shape;133;p21"/>
          <p:cNvSpPr txBox="1">
            <a:spLocks noGrp="1"/>
          </p:cNvSpPr>
          <p:nvPr>
            <p:ph type="subTitle" idx="1"/>
          </p:nvPr>
        </p:nvSpPr>
        <p:spPr>
          <a:xfrm>
            <a:off x="3520150" y="117432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4" name="Google Shape;134;p21"/>
          <p:cNvSpPr txBox="1">
            <a:spLocks noGrp="1"/>
          </p:cNvSpPr>
          <p:nvPr>
            <p:ph type="title" idx="2" hasCustomPrompt="1"/>
          </p:nvPr>
        </p:nvSpPr>
        <p:spPr>
          <a:xfrm>
            <a:off x="3520150" y="214077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5" name="Google Shape;135;p21"/>
          <p:cNvSpPr txBox="1">
            <a:spLocks noGrp="1"/>
          </p:cNvSpPr>
          <p:nvPr>
            <p:ph type="subTitle" idx="3"/>
          </p:nvPr>
        </p:nvSpPr>
        <p:spPr>
          <a:xfrm>
            <a:off x="3520150" y="2639800"/>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6" name="Google Shape;136;p21"/>
          <p:cNvSpPr txBox="1">
            <a:spLocks noGrp="1"/>
          </p:cNvSpPr>
          <p:nvPr>
            <p:ph type="title" idx="4" hasCustomPrompt="1"/>
          </p:nvPr>
        </p:nvSpPr>
        <p:spPr>
          <a:xfrm>
            <a:off x="3520150" y="3609845"/>
            <a:ext cx="32283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7" name="Google Shape;137;p21"/>
          <p:cNvSpPr txBox="1">
            <a:spLocks noGrp="1"/>
          </p:cNvSpPr>
          <p:nvPr>
            <p:ph type="subTitle" idx="5"/>
          </p:nvPr>
        </p:nvSpPr>
        <p:spPr>
          <a:xfrm>
            <a:off x="3520150" y="4105205"/>
            <a:ext cx="3228300" cy="538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38" name="Google Shape;138;p21"/>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title" idx="6"/>
          </p:nvPr>
        </p:nvSpPr>
        <p:spPr>
          <a:xfrm>
            <a:off x="629875" y="1712300"/>
            <a:ext cx="21159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096050" y="2161625"/>
            <a:ext cx="2624100" cy="81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20"/>
          <p:cNvSpPr txBox="1">
            <a:spLocks noGrp="1"/>
          </p:cNvSpPr>
          <p:nvPr>
            <p:ph type="subTitle" idx="1"/>
          </p:nvPr>
        </p:nvSpPr>
        <p:spPr>
          <a:xfrm>
            <a:off x="1096050" y="2998500"/>
            <a:ext cx="2624100" cy="55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0" name="Google Shape;130;p20"/>
          <p:cNvSpPr/>
          <p:nvPr/>
        </p:nvSpPr>
        <p:spPr>
          <a:xfrm rot="10800000" flipH="1">
            <a:off x="-47850" y="-95700"/>
            <a:ext cx="9239700" cy="84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55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flipH="1">
            <a:off x="2893500" y="-79800"/>
            <a:ext cx="62505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2027325" y="2497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flipH="1">
            <a:off x="3796675" y="1786425"/>
            <a:ext cx="34800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1">
                <a:solidFill>
                  <a:schemeClr val="lt1"/>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17" name="Google Shape;17;p3"/>
          <p:cNvSpPr txBox="1">
            <a:spLocks noGrp="1"/>
          </p:cNvSpPr>
          <p:nvPr>
            <p:ph type="title" idx="2" hasCustomPrompt="1"/>
          </p:nvPr>
        </p:nvSpPr>
        <p:spPr>
          <a:xfrm flipH="1">
            <a:off x="0" y="2012850"/>
            <a:ext cx="2893500" cy="11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000" b="1"/>
            </a:lvl1pPr>
            <a:lvl2pPr lvl="1" algn="ctr" rtl="0">
              <a:spcBef>
                <a:spcPts val="0"/>
              </a:spcBef>
              <a:spcAft>
                <a:spcPts val="0"/>
              </a:spcAft>
              <a:buSzPts val="12000"/>
              <a:buNone/>
              <a:defRPr sz="12000" b="1"/>
            </a:lvl2pPr>
            <a:lvl3pPr lvl="2" algn="ctr" rtl="0">
              <a:spcBef>
                <a:spcPts val="0"/>
              </a:spcBef>
              <a:spcAft>
                <a:spcPts val="0"/>
              </a:spcAft>
              <a:buSzPts val="12000"/>
              <a:buNone/>
              <a:defRPr sz="12000" b="1"/>
            </a:lvl3pPr>
            <a:lvl4pPr lvl="3" algn="ctr" rtl="0">
              <a:spcBef>
                <a:spcPts val="0"/>
              </a:spcBef>
              <a:spcAft>
                <a:spcPts val="0"/>
              </a:spcAft>
              <a:buSzPts val="12000"/>
              <a:buNone/>
              <a:defRPr sz="12000" b="1"/>
            </a:lvl4pPr>
            <a:lvl5pPr lvl="4" algn="ctr" rtl="0">
              <a:spcBef>
                <a:spcPts val="0"/>
              </a:spcBef>
              <a:spcAft>
                <a:spcPts val="0"/>
              </a:spcAft>
              <a:buSzPts val="12000"/>
              <a:buNone/>
              <a:defRPr sz="12000" b="1"/>
            </a:lvl5pPr>
            <a:lvl6pPr lvl="5" algn="ctr" rtl="0">
              <a:spcBef>
                <a:spcPts val="0"/>
              </a:spcBef>
              <a:spcAft>
                <a:spcPts val="0"/>
              </a:spcAft>
              <a:buSzPts val="12000"/>
              <a:buNone/>
              <a:defRPr sz="12000" b="1"/>
            </a:lvl6pPr>
            <a:lvl7pPr lvl="6" algn="ctr" rtl="0">
              <a:spcBef>
                <a:spcPts val="0"/>
              </a:spcBef>
              <a:spcAft>
                <a:spcPts val="0"/>
              </a:spcAft>
              <a:buSzPts val="12000"/>
              <a:buNone/>
              <a:defRPr sz="12000" b="1"/>
            </a:lvl7pPr>
            <a:lvl8pPr lvl="7" algn="ctr" rtl="0">
              <a:spcBef>
                <a:spcPts val="0"/>
              </a:spcBef>
              <a:spcAft>
                <a:spcPts val="0"/>
              </a:spcAft>
              <a:buSzPts val="12000"/>
              <a:buNone/>
              <a:defRPr sz="12000" b="1"/>
            </a:lvl8pPr>
            <a:lvl9pPr lvl="8" algn="ctr" rtl="0">
              <a:spcBef>
                <a:spcPts val="0"/>
              </a:spcBef>
              <a:spcAft>
                <a:spcPts val="0"/>
              </a:spcAft>
              <a:buSzPts val="12000"/>
              <a:buNone/>
              <a:defRPr sz="12000" b="1"/>
            </a:lvl9pPr>
          </a:lstStyle>
          <a:p>
            <a:r>
              <a:t>xx%</a:t>
            </a:r>
          </a:p>
        </p:txBody>
      </p:sp>
      <p:sp>
        <p:nvSpPr>
          <p:cNvPr id="18" name="Google Shape;18;p3"/>
          <p:cNvSpPr txBox="1">
            <a:spLocks noGrp="1"/>
          </p:cNvSpPr>
          <p:nvPr>
            <p:ph type="subTitle" idx="1"/>
          </p:nvPr>
        </p:nvSpPr>
        <p:spPr>
          <a:xfrm flipH="1">
            <a:off x="3796675" y="2509157"/>
            <a:ext cx="34800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2000">
                <a:solidFill>
                  <a:schemeClr val="l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3365500" y="336975"/>
            <a:ext cx="5298900" cy="4469700"/>
          </a:xfrm>
          <a:prstGeom prst="rect">
            <a:avLst/>
          </a:prstGeom>
        </p:spPr>
        <p:txBody>
          <a:bodyPr spcFirstLastPara="1" wrap="square" lIns="91425" tIns="91425" rIns="91425" bIns="91425" anchor="ctr" anchorCtr="0">
            <a:noAutofit/>
          </a:bodyPr>
          <a:lstStyle>
            <a:lvl1pPr marL="457200" lvl="0" indent="-323850">
              <a:lnSpc>
                <a:spcPct val="100000"/>
              </a:lnSpc>
              <a:spcBef>
                <a:spcPts val="0"/>
              </a:spcBef>
              <a:spcAft>
                <a:spcPts val="0"/>
              </a:spcAft>
              <a:buSzPts val="1500"/>
              <a:buChar char="●"/>
              <a:defRPr sz="1200"/>
            </a:lvl1pPr>
            <a:lvl2pPr marL="914400" lvl="1" indent="-323850">
              <a:lnSpc>
                <a:spcPct val="100000"/>
              </a:lnSpc>
              <a:spcBef>
                <a:spcPts val="1600"/>
              </a:spcBef>
              <a:spcAft>
                <a:spcPts val="0"/>
              </a:spcAft>
              <a:buSzPts val="1500"/>
              <a:buChar char="○"/>
              <a:defRPr sz="1200"/>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23850">
              <a:spcBef>
                <a:spcPts val="1600"/>
              </a:spcBef>
              <a:spcAft>
                <a:spcPts val="0"/>
              </a:spcAft>
              <a:buSzPts val="1500"/>
              <a:buChar char="●"/>
              <a:defRPr/>
            </a:lvl7pPr>
            <a:lvl8pPr marL="3657600" lvl="7" indent="-323850">
              <a:spcBef>
                <a:spcPts val="1600"/>
              </a:spcBef>
              <a:spcAft>
                <a:spcPts val="0"/>
              </a:spcAft>
              <a:buSzPts val="1500"/>
              <a:buChar char="○"/>
              <a:defRPr/>
            </a:lvl8pPr>
            <a:lvl9pPr marL="4114800" lvl="8" indent="-323850">
              <a:spcBef>
                <a:spcPts val="1600"/>
              </a:spcBef>
              <a:spcAft>
                <a:spcPts val="1600"/>
              </a:spcAft>
              <a:buSzPts val="1500"/>
              <a:buChar char="■"/>
              <a:defRPr/>
            </a:lvl9pPr>
          </a:lstStyle>
          <a:p>
            <a:endParaRPr/>
          </a:p>
        </p:txBody>
      </p:sp>
      <p:sp>
        <p:nvSpPr>
          <p:cNvPr id="22" name="Google Shape;22;p4"/>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4653950" y="815025"/>
            <a:ext cx="3345000" cy="1574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36" name="Google Shape;36;p7"/>
          <p:cNvSpPr txBox="1">
            <a:spLocks noGrp="1"/>
          </p:cNvSpPr>
          <p:nvPr>
            <p:ph type="subTitle" idx="1"/>
          </p:nvPr>
        </p:nvSpPr>
        <p:spPr>
          <a:xfrm>
            <a:off x="4653950" y="2613925"/>
            <a:ext cx="3843300" cy="8502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a:solidFill>
                  <a:schemeClr val="dk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7" name="Google Shape;37;p7"/>
          <p:cNvSpPr/>
          <p:nvPr/>
        </p:nvSpPr>
        <p:spPr>
          <a:xfrm rot="-5402319">
            <a:off x="3686649" y="1353475"/>
            <a:ext cx="8895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rot="10800000" flipH="1">
            <a:off x="-47850" y="4100525"/>
            <a:ext cx="9239700" cy="120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3702075" y="4034500"/>
            <a:ext cx="1739700" cy="14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1388100" y="0"/>
            <a:ext cx="6367800" cy="410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74"/>
        <p:cNvGrpSpPr/>
        <p:nvPr/>
      </p:nvGrpSpPr>
      <p:grpSpPr>
        <a:xfrm>
          <a:off x="0" y="0"/>
          <a:ext cx="0" cy="0"/>
          <a:chOff x="0" y="0"/>
          <a:chExt cx="0" cy="0"/>
        </a:xfrm>
      </p:grpSpPr>
      <p:sp>
        <p:nvSpPr>
          <p:cNvPr id="75" name="Google Shape;75;p14"/>
          <p:cNvSpPr/>
          <p:nvPr/>
        </p:nvSpPr>
        <p:spPr>
          <a:xfrm>
            <a:off x="6248400" y="-79800"/>
            <a:ext cx="28956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subTitle" idx="1"/>
          </p:nvPr>
        </p:nvSpPr>
        <p:spPr>
          <a:xfrm flipH="1">
            <a:off x="1595075" y="50"/>
            <a:ext cx="3242100" cy="5143500"/>
          </a:xfrm>
          <a:prstGeom prst="rect">
            <a:avLst/>
          </a:prstGeom>
        </p:spPr>
        <p:txBody>
          <a:bodyPr spcFirstLastPara="1" wrap="square" lIns="91425" tIns="91425" rIns="91425" bIns="91425" anchor="ctr" anchorCtr="0">
            <a:noAutofit/>
          </a:bodyPr>
          <a:lstStyle>
            <a:lvl1pPr marL="0" marR="0" lvl="0" indent="-127000" algn="r" rtl="0">
              <a:lnSpc>
                <a:spcPct val="115000"/>
              </a:lnSpc>
              <a:spcBef>
                <a:spcPts val="0"/>
              </a:spcBef>
              <a:spcAft>
                <a:spcPts val="0"/>
              </a:spcAft>
              <a:buClr>
                <a:schemeClr val="dk1"/>
              </a:buClr>
              <a:buSzPts val="2000"/>
              <a:buNone/>
              <a:defRPr sz="2000"/>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77" name="Google Shape;77;p14"/>
          <p:cNvSpPr txBox="1">
            <a:spLocks noGrp="1"/>
          </p:cNvSpPr>
          <p:nvPr>
            <p:ph type="title"/>
          </p:nvPr>
        </p:nvSpPr>
        <p:spPr>
          <a:xfrm flipH="1">
            <a:off x="6328500" y="1712250"/>
            <a:ext cx="2185500" cy="17190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78" name="Google Shape;78;p14"/>
          <p:cNvSpPr/>
          <p:nvPr/>
        </p:nvSpPr>
        <p:spPr>
          <a:xfrm rot="-5402642">
            <a:off x="5275357" y="2349975"/>
            <a:ext cx="390300" cy="146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79"/>
        <p:cNvGrpSpPr/>
        <p:nvPr/>
      </p:nvGrpSpPr>
      <p:grpSpPr>
        <a:xfrm>
          <a:off x="0" y="0"/>
          <a:ext cx="0" cy="0"/>
          <a:chOff x="0" y="0"/>
          <a:chExt cx="0" cy="0"/>
        </a:xfrm>
      </p:grpSpPr>
      <p:sp>
        <p:nvSpPr>
          <p:cNvPr id="80" name="Google Shape;80;p15"/>
          <p:cNvSpPr/>
          <p:nvPr/>
        </p:nvSpPr>
        <p:spPr>
          <a:xfrm flipH="1">
            <a:off x="-116825" y="-103725"/>
            <a:ext cx="3012300" cy="5351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629875" y="1712250"/>
            <a:ext cx="22644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82" name="Google Shape;82;p15"/>
          <p:cNvSpPr txBox="1">
            <a:spLocks noGrp="1"/>
          </p:cNvSpPr>
          <p:nvPr>
            <p:ph type="subTitle" idx="1"/>
          </p:nvPr>
        </p:nvSpPr>
        <p:spPr>
          <a:xfrm>
            <a:off x="4374125" y="39890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3" name="Google Shape;83;p15"/>
          <p:cNvSpPr txBox="1">
            <a:spLocks noGrp="1"/>
          </p:cNvSpPr>
          <p:nvPr>
            <p:ph type="subTitle" idx="2"/>
          </p:nvPr>
        </p:nvSpPr>
        <p:spPr>
          <a:xfrm>
            <a:off x="4374125" y="843156"/>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4" name="Google Shape;84;p15"/>
          <p:cNvSpPr txBox="1">
            <a:spLocks noGrp="1"/>
          </p:cNvSpPr>
          <p:nvPr>
            <p:ph type="subTitle" idx="3"/>
          </p:nvPr>
        </p:nvSpPr>
        <p:spPr>
          <a:xfrm>
            <a:off x="4374125" y="365112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5" name="Google Shape;85;p15"/>
          <p:cNvSpPr txBox="1">
            <a:spLocks noGrp="1"/>
          </p:cNvSpPr>
          <p:nvPr>
            <p:ph type="subTitle" idx="4"/>
          </p:nvPr>
        </p:nvSpPr>
        <p:spPr>
          <a:xfrm>
            <a:off x="4374125" y="4099201"/>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6" name="Google Shape;86;p15"/>
          <p:cNvSpPr txBox="1">
            <a:spLocks noGrp="1"/>
          </p:cNvSpPr>
          <p:nvPr>
            <p:ph type="subTitle" idx="5"/>
          </p:nvPr>
        </p:nvSpPr>
        <p:spPr>
          <a:xfrm>
            <a:off x="4374125" y="2024610"/>
            <a:ext cx="3551700" cy="444300"/>
          </a:xfrm>
          <a:prstGeom prst="rect">
            <a:avLst/>
          </a:prstGeom>
        </p:spPr>
        <p:txBody>
          <a:bodyPr spcFirstLastPara="1" wrap="square" lIns="91425" tIns="91425" rIns="91425" bIns="91425" anchor="t" anchorCtr="0">
            <a:noAutofit/>
          </a:bodyPr>
          <a:lstStyle>
            <a:lvl1pPr marL="0" marR="0" lvl="0" indent="-127000" rtl="0">
              <a:lnSpc>
                <a:spcPct val="115000"/>
              </a:lnSpc>
              <a:spcBef>
                <a:spcPts val="0"/>
              </a:spcBef>
              <a:spcAft>
                <a:spcPts val="0"/>
              </a:spcAft>
              <a:buClr>
                <a:schemeClr val="dk1"/>
              </a:buClr>
              <a:buSzPts val="2000"/>
              <a:buNone/>
              <a:defRPr sz="2000" b="1"/>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
        <p:nvSpPr>
          <p:cNvPr id="87" name="Google Shape;87;p15"/>
          <p:cNvSpPr txBox="1">
            <a:spLocks noGrp="1"/>
          </p:cNvSpPr>
          <p:nvPr>
            <p:ph type="subTitle" idx="6"/>
          </p:nvPr>
        </p:nvSpPr>
        <p:spPr>
          <a:xfrm>
            <a:off x="4374125" y="2468916"/>
            <a:ext cx="3556200" cy="606600"/>
          </a:xfrm>
          <a:prstGeom prst="rect">
            <a:avLst/>
          </a:prstGeom>
        </p:spPr>
        <p:txBody>
          <a:bodyPr spcFirstLastPara="1" wrap="square" lIns="91425" tIns="91425" rIns="91425" bIns="91425" anchor="t" anchorCtr="0">
            <a:noAutofit/>
          </a:bodyPr>
          <a:lstStyle>
            <a:lvl1pPr marL="0" marR="0" lvl="0" indent="-95250" rtl="0">
              <a:lnSpc>
                <a:spcPct val="115000"/>
              </a:lnSpc>
              <a:spcBef>
                <a:spcPts val="0"/>
              </a:spcBef>
              <a:spcAft>
                <a:spcPts val="0"/>
              </a:spcAft>
              <a:buSzPts val="1500"/>
              <a:buNone/>
              <a:defRPr/>
            </a:lvl1pPr>
            <a:lvl2pPr lvl="1" rtl="0">
              <a:lnSpc>
                <a:spcPct val="115000"/>
              </a:lnSpc>
              <a:spcBef>
                <a:spcPts val="0"/>
              </a:spcBef>
              <a:spcAft>
                <a:spcPts val="0"/>
              </a:spcAft>
              <a:buSzPts val="1500"/>
              <a:buNone/>
              <a:defRPr/>
            </a:lvl2pPr>
            <a:lvl3pPr lvl="2" rtl="0">
              <a:lnSpc>
                <a:spcPct val="115000"/>
              </a:lnSpc>
              <a:spcBef>
                <a:spcPts val="1600"/>
              </a:spcBef>
              <a:spcAft>
                <a:spcPts val="0"/>
              </a:spcAft>
              <a:buSzPts val="1500"/>
              <a:buNone/>
              <a:defRPr/>
            </a:lvl3pPr>
            <a:lvl4pPr lvl="3" rtl="0">
              <a:lnSpc>
                <a:spcPct val="115000"/>
              </a:lnSpc>
              <a:spcBef>
                <a:spcPts val="1600"/>
              </a:spcBef>
              <a:spcAft>
                <a:spcPts val="0"/>
              </a:spcAft>
              <a:buSzPts val="1500"/>
              <a:buNone/>
              <a:defRPr/>
            </a:lvl4pPr>
            <a:lvl5pPr lvl="4" rtl="0">
              <a:lnSpc>
                <a:spcPct val="115000"/>
              </a:lnSpc>
              <a:spcBef>
                <a:spcPts val="1600"/>
              </a:spcBef>
              <a:spcAft>
                <a:spcPts val="0"/>
              </a:spcAft>
              <a:buSzPts val="1500"/>
              <a:buNone/>
              <a:defRPr/>
            </a:lvl5pPr>
            <a:lvl6pPr lvl="5" rtl="0">
              <a:lnSpc>
                <a:spcPct val="115000"/>
              </a:lnSpc>
              <a:spcBef>
                <a:spcPts val="1600"/>
              </a:spcBef>
              <a:spcAft>
                <a:spcPts val="0"/>
              </a:spcAft>
              <a:buSzPts val="1500"/>
              <a:buNone/>
              <a:defRPr/>
            </a:lvl6pPr>
            <a:lvl7pPr lvl="6" rtl="0">
              <a:lnSpc>
                <a:spcPct val="115000"/>
              </a:lnSpc>
              <a:spcBef>
                <a:spcPts val="1600"/>
              </a:spcBef>
              <a:spcAft>
                <a:spcPts val="0"/>
              </a:spcAft>
              <a:buSzPts val="1500"/>
              <a:buNone/>
              <a:defRPr/>
            </a:lvl7pPr>
            <a:lvl8pPr lvl="7" rtl="0">
              <a:lnSpc>
                <a:spcPct val="115000"/>
              </a:lnSpc>
              <a:spcBef>
                <a:spcPts val="1600"/>
              </a:spcBef>
              <a:spcAft>
                <a:spcPts val="0"/>
              </a:spcAft>
              <a:buSzPts val="1500"/>
              <a:buNone/>
              <a:defRPr/>
            </a:lvl8pPr>
            <a:lvl9pPr lvl="8" rtl="0">
              <a:lnSpc>
                <a:spcPct val="115000"/>
              </a:lnSpc>
              <a:spcBef>
                <a:spcPts val="1600"/>
              </a:spcBef>
              <a:spcAft>
                <a:spcPts val="160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ullet point 2">
  <p:cSld name="CUSTOM_6">
    <p:spTree>
      <p:nvGrpSpPr>
        <p:cNvPr id="1" name="Shape 88"/>
        <p:cNvGrpSpPr/>
        <p:nvPr/>
      </p:nvGrpSpPr>
      <p:grpSpPr>
        <a:xfrm>
          <a:off x="0" y="0"/>
          <a:ext cx="0" cy="0"/>
          <a:chOff x="0" y="0"/>
          <a:chExt cx="0" cy="0"/>
        </a:xfrm>
      </p:grpSpPr>
      <p:sp>
        <p:nvSpPr>
          <p:cNvPr id="89" name="Google Shape;89;p16"/>
          <p:cNvSpPr/>
          <p:nvPr/>
        </p:nvSpPr>
        <p:spPr>
          <a:xfrm flipH="1">
            <a:off x="-116825" y="-79800"/>
            <a:ext cx="3012300" cy="530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body" idx="1"/>
          </p:nvPr>
        </p:nvSpPr>
        <p:spPr>
          <a:xfrm>
            <a:off x="3520925" y="336975"/>
            <a:ext cx="4896900" cy="44697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600"/>
              </a:spcBef>
              <a:spcAft>
                <a:spcPts val="0"/>
              </a:spcAft>
              <a:buSzPts val="1500"/>
              <a:buChar char="○"/>
              <a:defRPr sz="1200"/>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23850" rtl="0">
              <a:spcBef>
                <a:spcPts val="1600"/>
              </a:spcBef>
              <a:spcAft>
                <a:spcPts val="0"/>
              </a:spcAft>
              <a:buSzPts val="1500"/>
              <a:buChar char="○"/>
              <a:defRPr/>
            </a:lvl5pPr>
            <a:lvl6pPr marL="2743200" lvl="5" indent="-323850" rtl="0">
              <a:spcBef>
                <a:spcPts val="1600"/>
              </a:spcBef>
              <a:spcAft>
                <a:spcPts val="0"/>
              </a:spcAft>
              <a:buSzPts val="1500"/>
              <a:buChar char="■"/>
              <a:defRPr/>
            </a:lvl6pPr>
            <a:lvl7pPr marL="3200400" lvl="6" indent="-323850" rtl="0">
              <a:spcBef>
                <a:spcPts val="1600"/>
              </a:spcBef>
              <a:spcAft>
                <a:spcPts val="0"/>
              </a:spcAft>
              <a:buSzPts val="1500"/>
              <a:buChar char="●"/>
              <a:defRPr/>
            </a:lvl7pPr>
            <a:lvl8pPr marL="3657600" lvl="7" indent="-323850" rtl="0">
              <a:spcBef>
                <a:spcPts val="1600"/>
              </a:spcBef>
              <a:spcAft>
                <a:spcPts val="0"/>
              </a:spcAft>
              <a:buSzPts val="1500"/>
              <a:buChar char="○"/>
              <a:defRPr/>
            </a:lvl8pPr>
            <a:lvl9pPr marL="4114800" lvl="8" indent="-323850" rtl="0">
              <a:spcBef>
                <a:spcPts val="1600"/>
              </a:spcBef>
              <a:spcAft>
                <a:spcPts val="1600"/>
              </a:spcAft>
              <a:buSzPts val="1500"/>
              <a:buChar char="■"/>
              <a:defRPr/>
            </a:lvl9pPr>
          </a:lstStyle>
          <a:p>
            <a:endParaRPr/>
          </a:p>
        </p:txBody>
      </p:sp>
      <p:sp>
        <p:nvSpPr>
          <p:cNvPr id="91" name="Google Shape;91;p16"/>
          <p:cNvSpPr txBox="1">
            <a:spLocks noGrp="1"/>
          </p:cNvSpPr>
          <p:nvPr>
            <p:ph type="title"/>
          </p:nvPr>
        </p:nvSpPr>
        <p:spPr>
          <a:xfrm>
            <a:off x="633875" y="1712250"/>
            <a:ext cx="1998300" cy="1719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b="1">
                <a:solidFill>
                  <a:schemeClr val="lt1"/>
                </a:solidFill>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100" y="445025"/>
            <a:ext cx="769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1pPr>
            <a:lvl2pPr lvl="1">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2pPr>
            <a:lvl3pPr lvl="2">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3pPr>
            <a:lvl4pPr lvl="3">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4pPr>
            <a:lvl5pPr lvl="4">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5pPr>
            <a:lvl6pPr lvl="5">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6pPr>
            <a:lvl7pPr lvl="6">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7pPr>
            <a:lvl8pPr lvl="7">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8pPr>
            <a:lvl9pPr lvl="8">
              <a:spcBef>
                <a:spcPts val="0"/>
              </a:spcBef>
              <a:spcAft>
                <a:spcPts val="0"/>
              </a:spcAft>
              <a:buClr>
                <a:schemeClr val="dk1"/>
              </a:buClr>
              <a:buSzPts val="3000"/>
              <a:buFont typeface="Encode Sans Semi Condensed"/>
              <a:buNone/>
              <a:defRPr sz="3000">
                <a:solidFill>
                  <a:schemeClr val="dk1"/>
                </a:solidFill>
                <a:latin typeface="Encode Sans Semi Condensed"/>
                <a:ea typeface="Encode Sans Semi Condensed"/>
                <a:cs typeface="Encode Sans Semi Condensed"/>
                <a:sym typeface="Encode Sans Semi Condensed"/>
              </a:defRPr>
            </a:lvl9pPr>
          </a:lstStyle>
          <a:p>
            <a:endParaRPr/>
          </a:p>
        </p:txBody>
      </p:sp>
      <p:sp>
        <p:nvSpPr>
          <p:cNvPr id="7" name="Google Shape;7;p1"/>
          <p:cNvSpPr txBox="1">
            <a:spLocks noGrp="1"/>
          </p:cNvSpPr>
          <p:nvPr>
            <p:ph type="body" idx="1"/>
          </p:nvPr>
        </p:nvSpPr>
        <p:spPr>
          <a:xfrm>
            <a:off x="726100" y="1152475"/>
            <a:ext cx="76917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1pPr>
            <a:lvl2pPr marL="914400" lvl="1"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2pPr>
            <a:lvl3pPr marL="1371600" lvl="2"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3pPr>
            <a:lvl4pPr marL="1828800" lvl="3"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4pPr>
            <a:lvl5pPr marL="2286000" lvl="4"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5pPr>
            <a:lvl6pPr marL="2743200" lvl="5"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6pPr>
            <a:lvl7pPr marL="3200400" lvl="6"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7pPr>
            <a:lvl8pPr marL="3657600" lvl="7" indent="-323850">
              <a:lnSpc>
                <a:spcPct val="115000"/>
              </a:lnSpc>
              <a:spcBef>
                <a:spcPts val="1600"/>
              </a:spcBef>
              <a:spcAft>
                <a:spcPts val="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8pPr>
            <a:lvl9pPr marL="4114800" lvl="8" indent="-323850">
              <a:lnSpc>
                <a:spcPct val="115000"/>
              </a:lnSpc>
              <a:spcBef>
                <a:spcPts val="1600"/>
              </a:spcBef>
              <a:spcAft>
                <a:spcPts val="1600"/>
              </a:spcAft>
              <a:buClr>
                <a:schemeClr val="dk2"/>
              </a:buClr>
              <a:buSzPts val="1500"/>
              <a:buFont typeface="Encode Sans Semi Condensed"/>
              <a:buChar char="■"/>
              <a:defRPr sz="1500">
                <a:solidFill>
                  <a:schemeClr val="dk2"/>
                </a:solidFill>
                <a:latin typeface="Encode Sans Semi Condensed"/>
                <a:ea typeface="Encode Sans Semi Condensed"/>
                <a:cs typeface="Encode Sans Semi Condensed"/>
                <a:sym typeface="Encode Sans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60" r:id="rId7"/>
    <p:sldLayoutId id="2147483661" r:id="rId8"/>
    <p:sldLayoutId id="2147483662" r:id="rId9"/>
    <p:sldLayoutId id="2147483667"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ctrTitle"/>
          </p:nvPr>
        </p:nvSpPr>
        <p:spPr>
          <a:xfrm>
            <a:off x="0" y="0"/>
            <a:ext cx="9144000" cy="25717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500">
                <a:latin typeface="Montserrat" panose="00000500000000000000" pitchFamily="2" charset="0"/>
              </a:rPr>
              <a:t>Decision Tree</a:t>
            </a:r>
            <a:endParaRPr sz="7500">
              <a:latin typeface="Montserrat" panose="00000500000000000000" pitchFamily="2" charset="0"/>
            </a:endParaRPr>
          </a:p>
        </p:txBody>
      </p:sp>
      <p:sp>
        <p:nvSpPr>
          <p:cNvPr id="169" name="Google Shape;169;p28"/>
          <p:cNvSpPr txBox="1">
            <a:spLocks noGrp="1"/>
          </p:cNvSpPr>
          <p:nvPr>
            <p:ph type="subTitle" idx="1"/>
          </p:nvPr>
        </p:nvSpPr>
        <p:spPr>
          <a:xfrm>
            <a:off x="3112625" y="3562850"/>
            <a:ext cx="2919000" cy="1194000"/>
          </a:xfrm>
          <a:prstGeom prst="rect">
            <a:avLst/>
          </a:prstGeom>
        </p:spPr>
        <p:txBody>
          <a:bodyPr spcFirstLastPara="1" wrap="square" lIns="91425" tIns="91425" rIns="91425" bIns="91425" anchor="ctr" anchorCtr="0">
            <a:noAutofit/>
          </a:bodyPr>
          <a:lstStyle/>
          <a:p>
            <a:r>
              <a:rPr lang="en-US" dirty="0" err="1">
                <a:latin typeface="Montserrat" panose="00000500000000000000" pitchFamily="2" charset="0"/>
              </a:rPr>
              <a:t>Nhóm</a:t>
            </a:r>
            <a:r>
              <a:rPr lang="en-US" dirty="0">
                <a:latin typeface="Montserrat" panose="00000500000000000000" pitchFamily="2" charset="0"/>
              </a:rPr>
              <a:t> </a:t>
            </a:r>
            <a:r>
              <a:rPr lang="en-US" dirty="0">
                <a:latin typeface="Montserrat" panose="00000500000000000000" pitchFamily="2" charset="0"/>
                <a:cs typeface="Times New Roman" panose="02020603050405020304" pitchFamily="18" charset="0"/>
              </a:rPr>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993C20-02DA-F3B3-0F5B-BD1350CDC490}"/>
              </a:ext>
            </a:extLst>
          </p:cNvPr>
          <p:cNvSpPr>
            <a:spLocks noGrp="1"/>
          </p:cNvSpPr>
          <p:nvPr>
            <p:ph type="subTitle" idx="1"/>
          </p:nvPr>
        </p:nvSpPr>
        <p:spPr>
          <a:xfrm flipH="1">
            <a:off x="299074" y="614638"/>
            <a:ext cx="4978525" cy="4351550"/>
          </a:xfrm>
        </p:spPr>
        <p:txBody>
          <a:bodyPr/>
          <a:lstStyle/>
          <a:p>
            <a:pPr marL="342900" lvl="0" indent="-342900" algn="l">
              <a:lnSpc>
                <a:spcPct val="107000"/>
              </a:lnSpc>
              <a:buClr>
                <a:srgbClr val="000000"/>
              </a:buClr>
              <a:buFont typeface="Arial" panose="020B0604020202020204" pitchFamily="34" charset="0"/>
              <a:buChar char="-"/>
            </a:pP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Dừng</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phân</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chia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node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khi</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gặp</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trong</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các</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điều</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kiện</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b="1" kern="100" dirty="0" err="1">
                <a:effectLst/>
                <a:latin typeface="Montserrat" panose="00000500000000000000" pitchFamily="2" charset="0"/>
                <a:ea typeface="Malgun Gothic" panose="020B0503020000020004" pitchFamily="34" charset="-127"/>
                <a:cs typeface="Times New Roman" panose="02020603050405020304" pitchFamily="18" charset="0"/>
              </a:rPr>
              <a:t>sau</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a:t>
            </a:r>
            <a:endParaRPr lang="en-US" sz="1100" b="1" kern="100" dirty="0">
              <a:effectLst/>
              <a:latin typeface="Montserrat" panose="00000500000000000000" pitchFamily="2" charset="0"/>
              <a:ea typeface="Malgun Gothic" panose="020B0503020000020004" pitchFamily="34" charset="-127"/>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300" kern="100" dirty="0" err="1">
                <a:solidFill>
                  <a:srgbClr val="000000"/>
                </a:solidFill>
                <a:latin typeface="Montserrat" panose="00000500000000000000" pitchFamily="2" charset="0"/>
                <a:ea typeface="Malgun Gothic" panose="020B0503020000020004" pitchFamily="34" charset="-127"/>
                <a:cs typeface="Times New Roman" panose="02020603050405020304" pitchFamily="18" charset="0"/>
              </a:rPr>
              <a:t>N</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ếu</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entropy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bằng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0</a:t>
            </a:r>
            <a:endParaRPr lang="en-US" sz="1100" kern="100" dirty="0">
              <a:effectLst/>
              <a:latin typeface="Montserrat" panose="00000500000000000000" pitchFamily="2" charset="0"/>
              <a:ea typeface="Malgun Gothic" panose="020B0503020000020004" pitchFamily="34" charset="-127"/>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300" kern="100" dirty="0" err="1">
                <a:solidFill>
                  <a:srgbClr val="000000"/>
                </a:solidFill>
                <a:latin typeface="Montserrat" panose="00000500000000000000" pitchFamily="2" charset="0"/>
                <a:ea typeface="Malgun Gothic" panose="020B0503020000020004" pitchFamily="34" charset="-127"/>
                <a:cs typeface="Times New Roman" panose="02020603050405020304" pitchFamily="18" charset="0"/>
              </a:rPr>
              <a:t>N</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ếu</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số</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phần</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tử</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nhỏ</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hơn</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ngưỡng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nào</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Class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cho</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leaf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này</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thể</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được</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xác</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định</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dựa</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trên</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class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chiếm</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đa</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số</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trong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node.</a:t>
            </a:r>
            <a:endParaRPr lang="en-US" sz="1100" kern="100" dirty="0">
              <a:effectLst/>
              <a:latin typeface="Montserrat" panose="00000500000000000000" pitchFamily="2" charset="0"/>
              <a:ea typeface="Malgun Gothic" panose="020B0503020000020004" pitchFamily="34" charset="-127"/>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300" kern="100" dirty="0" err="1">
                <a:solidFill>
                  <a:srgbClr val="000000"/>
                </a:solidFill>
                <a:latin typeface="Montserrat" panose="00000500000000000000" pitchFamily="2" charset="0"/>
                <a:ea typeface="Malgun Gothic" panose="020B0503020000020004" pitchFamily="34" charset="-127"/>
                <a:cs typeface="Times New Roman" panose="02020603050405020304" pitchFamily="18" charset="0"/>
              </a:rPr>
              <a:t>N</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ếu</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khoảng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cách</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từ</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đến</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root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đạt</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tới</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giá</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trị</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nào</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endParaRPr lang="en-US" sz="1100" kern="100" dirty="0">
              <a:effectLst/>
              <a:latin typeface="Montserrat" panose="00000500000000000000" pitchFamily="2" charset="0"/>
              <a:ea typeface="Malgun Gothic" panose="020B0503020000020004" pitchFamily="34" charset="-127"/>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300" kern="100" dirty="0" err="1">
                <a:solidFill>
                  <a:srgbClr val="000000"/>
                </a:solidFill>
                <a:latin typeface="Montserrat" panose="00000500000000000000" pitchFamily="2" charset="0"/>
                <a:ea typeface="Malgun Gothic" panose="020B0503020000020004" pitchFamily="34" charset="-127"/>
                <a:cs typeface="Times New Roman" panose="02020603050405020304" pitchFamily="18" charset="0"/>
              </a:rPr>
              <a:t>N</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ếu</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tổng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số</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leaf node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vượt</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quá</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ngưỡng</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nào</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a:t>
            </a:r>
            <a:endParaRPr lang="en-US" sz="1100" kern="100" dirty="0">
              <a:effectLst/>
              <a:latin typeface="Montserrat" panose="00000500000000000000" pitchFamily="2" charset="0"/>
              <a:ea typeface="Malgun Gothic" panose="020B0503020000020004" pitchFamily="34" charset="-127"/>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300" kern="100" dirty="0" err="1">
                <a:latin typeface="Montserrat" panose="00000500000000000000" pitchFamily="2" charset="0"/>
                <a:ea typeface="Malgun Gothic" panose="020B0503020000020004" pitchFamily="34" charset="-127"/>
                <a:cs typeface="Times New Roman" panose="02020603050405020304" pitchFamily="18" charset="0"/>
              </a:rPr>
              <a:t>N</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ếu</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việc</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phân</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chia node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không</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làm</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giảm</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entropy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quá</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nhiều</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(information gain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nhỏ</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hơn</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một</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ngưỡng</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nào</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 </a:t>
            </a:r>
            <a:r>
              <a:rPr lang="en-US" sz="1300" kern="100" dirty="0" err="1">
                <a:effectLst/>
                <a:latin typeface="Montserrat" panose="00000500000000000000" pitchFamily="2" charset="0"/>
                <a:ea typeface="Malgun Gothic" panose="020B0503020000020004" pitchFamily="34" charset="-127"/>
                <a:cs typeface="Times New Roman" panose="02020603050405020304" pitchFamily="18" charset="0"/>
              </a:rPr>
              <a:t>đó</a:t>
            </a:r>
            <a:r>
              <a:rPr lang="en-US" sz="1300" kern="100" dirty="0">
                <a:effectLst/>
                <a:latin typeface="Montserrat" panose="00000500000000000000" pitchFamily="2" charset="0"/>
                <a:ea typeface="Malgun Gothic" panose="020B0503020000020004" pitchFamily="34" charset="-127"/>
                <a:cs typeface="Times New Roman" panose="02020603050405020304" pitchFamily="18" charset="0"/>
              </a:rPr>
              <a:t>).</a:t>
            </a:r>
            <a:endParaRPr lang="en-US" sz="1100" kern="100" dirty="0">
              <a:effectLst/>
              <a:latin typeface="Montserrat" panose="00000500000000000000" pitchFamily="2" charset="0"/>
              <a:ea typeface="Malgun Gothic" panose="020B0503020000020004" pitchFamily="34" charset="-127"/>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8885DA35-1A0A-D1D5-A46C-EE0F39324C2E}"/>
              </a:ext>
            </a:extLst>
          </p:cNvPr>
          <p:cNvSpPr>
            <a:spLocks noGrp="1"/>
          </p:cNvSpPr>
          <p:nvPr>
            <p:ph type="title"/>
          </p:nvPr>
        </p:nvSpPr>
        <p:spPr>
          <a:xfrm flipH="1">
            <a:off x="6328500" y="1712250"/>
            <a:ext cx="2671500" cy="1719000"/>
          </a:xfrm>
        </p:spPr>
        <p:txBody>
          <a:bodyPr/>
          <a:lstStyle/>
          <a:p>
            <a:pPr algn="ctr"/>
            <a:r>
              <a:rPr lang="en-US" dirty="0">
                <a:latin typeface="Montserrat"/>
              </a:rPr>
              <a:t>3. </a:t>
            </a:r>
            <a:r>
              <a:rPr lang="en-US" dirty="0" err="1">
                <a:latin typeface="Montserrat"/>
              </a:rPr>
              <a:t>Xây</a:t>
            </a:r>
            <a:r>
              <a:rPr lang="en-US" dirty="0">
                <a:latin typeface="Montserrat"/>
              </a:rPr>
              <a:t> </a:t>
            </a:r>
            <a:r>
              <a:rPr lang="en-US" dirty="0" err="1">
                <a:latin typeface="Montserrat"/>
              </a:rPr>
              <a:t>Dựng</a:t>
            </a:r>
            <a:r>
              <a:rPr lang="en-US" dirty="0">
                <a:latin typeface="Montserrat"/>
              </a:rPr>
              <a:t> Decision Tree</a:t>
            </a:r>
            <a:endParaRPr lang="en-US" dirty="0"/>
          </a:p>
        </p:txBody>
      </p:sp>
      <p:sp>
        <p:nvSpPr>
          <p:cNvPr id="6" name="TextBox 5">
            <a:extLst>
              <a:ext uri="{FF2B5EF4-FFF2-40B4-BE49-F238E27FC236}">
                <a16:creationId xmlns:a16="http://schemas.microsoft.com/office/drawing/2014/main" id="{BA42ED53-7FD9-47DA-3451-D6EEFB784BCC}"/>
              </a:ext>
            </a:extLst>
          </p:cNvPr>
          <p:cNvSpPr txBox="1"/>
          <p:nvPr/>
        </p:nvSpPr>
        <p:spPr>
          <a:xfrm>
            <a:off x="229175" y="177312"/>
            <a:ext cx="4572000" cy="400110"/>
          </a:xfrm>
          <a:prstGeom prst="rect">
            <a:avLst/>
          </a:prstGeom>
          <a:noFill/>
        </p:spPr>
        <p:txBody>
          <a:bodyPr wrap="square">
            <a:spAutoFit/>
          </a:bodyPr>
          <a:lstStyle/>
          <a:p>
            <a:r>
              <a:rPr lang="en-US" sz="1800" b="1" dirty="0" err="1">
                <a:solidFill>
                  <a:srgbClr val="FF0000"/>
                </a:solidFill>
                <a:latin typeface="Montserrat" panose="00000500000000000000" pitchFamily="2" charset="0"/>
                <a:ea typeface="Malgun Gothic" panose="020B0503020000020004" pitchFamily="34" charset="-127"/>
              </a:rPr>
              <a:t>T</a:t>
            </a:r>
            <a:r>
              <a:rPr lang="en-US" sz="1800" b="1" dirty="0" err="1">
                <a:solidFill>
                  <a:srgbClr val="FF0000"/>
                </a:solidFill>
                <a:effectLst/>
                <a:latin typeface="Montserrat" panose="00000500000000000000" pitchFamily="2" charset="0"/>
                <a:ea typeface="Malgun Gothic" panose="020B0503020000020004" pitchFamily="34" charset="-127"/>
              </a:rPr>
              <a:t>ránh</a:t>
            </a:r>
            <a:r>
              <a:rPr lang="en-US" sz="1800" b="1" dirty="0">
                <a:solidFill>
                  <a:srgbClr val="FF0000"/>
                </a:solidFill>
                <a:effectLst/>
                <a:latin typeface="Montserrat" panose="00000500000000000000" pitchFamily="2" charset="0"/>
                <a:ea typeface="Malgun Gothic" panose="020B0503020000020004" pitchFamily="34" charset="-127"/>
              </a:rPr>
              <a:t> </a:t>
            </a:r>
            <a:r>
              <a:rPr lang="en-US" sz="2000" b="1" dirty="0">
                <a:solidFill>
                  <a:srgbClr val="FF0000"/>
                </a:solidFill>
                <a:effectLst/>
                <a:latin typeface="Montserrat" panose="00000500000000000000" pitchFamily="2" charset="0"/>
                <a:ea typeface="Malgun Gothic" panose="020B0503020000020004" pitchFamily="34" charset="-127"/>
              </a:rPr>
              <a:t>overfitting</a:t>
            </a:r>
            <a:endParaRPr lang="en-US" sz="1800" b="1" dirty="0">
              <a:solidFill>
                <a:srgbClr val="FF0000"/>
              </a:solidFill>
              <a:latin typeface="Montserrat" panose="00000500000000000000" pitchFamily="2" charset="0"/>
            </a:endParaRPr>
          </a:p>
        </p:txBody>
      </p:sp>
    </p:spTree>
    <p:extLst>
      <p:ext uri="{BB962C8B-B14F-4D97-AF65-F5344CB8AC3E}">
        <p14:creationId xmlns:p14="http://schemas.microsoft.com/office/powerpoint/2010/main" val="323567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993C20-02DA-F3B3-0F5B-BD1350CDC490}"/>
              </a:ext>
            </a:extLst>
          </p:cNvPr>
          <p:cNvSpPr>
            <a:spLocks noGrp="1"/>
          </p:cNvSpPr>
          <p:nvPr>
            <p:ph type="subTitle" idx="1"/>
          </p:nvPr>
        </p:nvSpPr>
        <p:spPr>
          <a:xfrm flipH="1">
            <a:off x="299073" y="614638"/>
            <a:ext cx="4978525" cy="1286161"/>
          </a:xfrm>
        </p:spPr>
        <p:txBody>
          <a:bodyPr/>
          <a:lstStyle/>
          <a:p>
            <a:pPr marL="342900" lvl="0" indent="-342900" algn="l">
              <a:lnSpc>
                <a:spcPct val="107000"/>
              </a:lnSpc>
              <a:buClr>
                <a:srgbClr val="000000"/>
              </a:buClr>
              <a:buFont typeface="Arial" panose="020B0604020202020204" pitchFamily="34" charset="0"/>
              <a:buChar char="-"/>
            </a:pPr>
            <a:r>
              <a:rPr lang="en-US" sz="1800" b="1" i="1" dirty="0">
                <a:solidFill>
                  <a:srgbClr val="000000"/>
                </a:solidFill>
                <a:effectLst/>
                <a:latin typeface="Montserrat" panose="00000500000000000000" pitchFamily="2" charset="0"/>
                <a:ea typeface="Malgun Gothic" panose="020B0503020000020004" pitchFamily="34" charset="-127"/>
              </a:rPr>
              <a:t>Pruning</a:t>
            </a:r>
            <a:r>
              <a:rPr lang="en-US" sz="1800" b="1" dirty="0">
                <a:solidFill>
                  <a:srgbClr val="000000"/>
                </a:solidFill>
                <a:effectLst/>
                <a:latin typeface="Montserrat" panose="00000500000000000000" pitchFamily="2" charset="0"/>
                <a:ea typeface="Malgun Gothic" panose="020B0503020000020004" pitchFamily="34" charset="-127"/>
              </a:rPr>
              <a:t> (</a:t>
            </a:r>
            <a:r>
              <a:rPr lang="en-US" sz="1800" b="1" i="1" dirty="0" err="1">
                <a:solidFill>
                  <a:srgbClr val="000000"/>
                </a:solidFill>
                <a:effectLst/>
                <a:latin typeface="Montserrat" panose="00000500000000000000" pitchFamily="2" charset="0"/>
                <a:ea typeface="Malgun Gothic" panose="020B0503020000020004" pitchFamily="34" charset="-127"/>
              </a:rPr>
              <a:t>cắt</a:t>
            </a:r>
            <a:r>
              <a:rPr lang="en-US" sz="1800" b="1" i="1" dirty="0">
                <a:solidFill>
                  <a:srgbClr val="000000"/>
                </a:solidFill>
                <a:effectLst/>
                <a:latin typeface="Montserrat" panose="00000500000000000000" pitchFamily="2" charset="0"/>
                <a:ea typeface="Malgun Gothic" panose="020B0503020000020004" pitchFamily="34" charset="-127"/>
              </a:rPr>
              <a:t> </a:t>
            </a:r>
            <a:r>
              <a:rPr lang="en-US" sz="1800" b="1" i="1" dirty="0" err="1">
                <a:solidFill>
                  <a:srgbClr val="000000"/>
                </a:solidFill>
                <a:effectLst/>
                <a:latin typeface="Montserrat" panose="00000500000000000000" pitchFamily="2" charset="0"/>
                <a:ea typeface="Malgun Gothic" panose="020B0503020000020004" pitchFamily="34" charset="-127"/>
              </a:rPr>
              <a:t>tỉa</a:t>
            </a:r>
            <a:r>
              <a:rPr lang="en-US" sz="1800" b="1" dirty="0">
                <a:solidFill>
                  <a:srgbClr val="000000"/>
                </a:solidFill>
                <a:effectLst/>
                <a:latin typeface="Montserrat" panose="00000500000000000000" pitchFamily="2" charset="0"/>
                <a:ea typeface="Malgun Gothic" panose="020B0503020000020004" pitchFamily="34" charset="-127"/>
              </a:rPr>
              <a:t> )</a:t>
            </a:r>
            <a:r>
              <a:rPr lang="en-US" sz="1300" b="1" kern="100" dirty="0">
                <a:effectLst/>
                <a:latin typeface="Montserrat" panose="00000500000000000000" pitchFamily="2" charset="0"/>
                <a:ea typeface="Malgun Gothic" panose="020B0503020000020004" pitchFamily="34" charset="-127"/>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ko-KR" sz="1100" i="1" dirty="0">
                <a:solidFill>
                  <a:srgbClr val="000000"/>
                </a:solidFill>
                <a:latin typeface="Montserrat" panose="00000500000000000000" pitchFamily="2" charset="0"/>
                <a:ea typeface="Malgun Gothic" panose="020B0503020000020004" pitchFamily="34" charset="-127"/>
                <a:cs typeface="Times New Roman" panose="02020603050405020304" pitchFamily="18" charset="0"/>
              </a:rPr>
              <a:t>R</a:t>
            </a:r>
            <a:r>
              <a:rPr kumimoji="0" lang="en-US" altLang="ko-KR" sz="1100" b="0" i="1"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educed error pruning:</a:t>
            </a:r>
            <a:endParaRPr lang="en-US" altLang="ko-KR" sz="400" dirty="0">
              <a:latin typeface="Montserrat" panose="00000500000000000000" pitchFamily="2" charset="0"/>
              <a:ea typeface="Malgun Gothic" panose="020B0503020000020004" pitchFamily="34"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ko-KR" sz="11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Dựa</a:t>
            </a:r>
            <a:r>
              <a:rPr kumimoji="0" lang="en-US" altLang="ko-KR" sz="11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1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vào</a:t>
            </a:r>
            <a:r>
              <a:rPr kumimoji="0" lang="en-US" altLang="ko-KR" sz="11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1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một</a:t>
            </a:r>
            <a:r>
              <a:rPr kumimoji="0" lang="en-US" altLang="ko-KR" sz="11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1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hàm</a:t>
            </a:r>
            <a:r>
              <a:rPr kumimoji="0" lang="en-US" altLang="ko-KR" sz="11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regularized loss:</a:t>
            </a:r>
            <a:endParaRPr kumimoji="0" lang="en-US" altLang="ko-KR" sz="400" b="0" i="0" u="none" strike="noStrike" cap="none" normalizeH="0" baseline="0" dirty="0">
              <a:ln>
                <a:noFill/>
              </a:ln>
              <a:solidFill>
                <a:schemeClr val="tx1"/>
              </a:solidFill>
              <a:effectLst/>
              <a:latin typeface="Montserrat" panose="00000500000000000000" pitchFamily="2" charset="0"/>
            </a:endParaRPr>
          </a:p>
          <a:p>
            <a:pPr lvl="0" indent="0" algn="l">
              <a:lnSpc>
                <a:spcPct val="107000"/>
              </a:lnSpc>
              <a:buClr>
                <a:srgbClr val="000000"/>
              </a:buClr>
            </a:pPr>
            <a:endParaRPr lang="en-US" sz="1100" b="1" kern="100" dirty="0">
              <a:effectLst/>
              <a:latin typeface="Montserrat" panose="00000500000000000000" pitchFamily="2" charset="0"/>
              <a:ea typeface="Malgun Gothic" panose="020B0503020000020004" pitchFamily="34" charset="-127"/>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8885DA35-1A0A-D1D5-A46C-EE0F39324C2E}"/>
              </a:ext>
            </a:extLst>
          </p:cNvPr>
          <p:cNvSpPr>
            <a:spLocks noGrp="1"/>
          </p:cNvSpPr>
          <p:nvPr>
            <p:ph type="title"/>
          </p:nvPr>
        </p:nvSpPr>
        <p:spPr>
          <a:xfrm flipH="1">
            <a:off x="6328500" y="1712250"/>
            <a:ext cx="2671500" cy="1719000"/>
          </a:xfrm>
        </p:spPr>
        <p:txBody>
          <a:bodyPr/>
          <a:lstStyle/>
          <a:p>
            <a:pPr algn="ctr"/>
            <a:r>
              <a:rPr lang="en-US" dirty="0">
                <a:latin typeface="Montserrat"/>
              </a:rPr>
              <a:t>3. </a:t>
            </a:r>
            <a:r>
              <a:rPr lang="en-US" dirty="0" err="1">
                <a:latin typeface="Montserrat"/>
              </a:rPr>
              <a:t>Xây</a:t>
            </a:r>
            <a:r>
              <a:rPr lang="en-US" dirty="0">
                <a:latin typeface="Montserrat"/>
              </a:rPr>
              <a:t> </a:t>
            </a:r>
            <a:r>
              <a:rPr lang="en-US" dirty="0" err="1">
                <a:latin typeface="Montserrat"/>
              </a:rPr>
              <a:t>Dựng</a:t>
            </a:r>
            <a:r>
              <a:rPr lang="en-US" dirty="0">
                <a:latin typeface="Montserrat"/>
              </a:rPr>
              <a:t> Decision Tree</a:t>
            </a:r>
            <a:endParaRPr lang="en-US" dirty="0"/>
          </a:p>
        </p:txBody>
      </p:sp>
      <p:sp>
        <p:nvSpPr>
          <p:cNvPr id="6" name="TextBox 5">
            <a:extLst>
              <a:ext uri="{FF2B5EF4-FFF2-40B4-BE49-F238E27FC236}">
                <a16:creationId xmlns:a16="http://schemas.microsoft.com/office/drawing/2014/main" id="{BA42ED53-7FD9-47DA-3451-D6EEFB784BCC}"/>
              </a:ext>
            </a:extLst>
          </p:cNvPr>
          <p:cNvSpPr txBox="1"/>
          <p:nvPr/>
        </p:nvSpPr>
        <p:spPr>
          <a:xfrm>
            <a:off x="229175" y="177312"/>
            <a:ext cx="4572000" cy="400110"/>
          </a:xfrm>
          <a:prstGeom prst="rect">
            <a:avLst/>
          </a:prstGeom>
          <a:noFill/>
        </p:spPr>
        <p:txBody>
          <a:bodyPr wrap="square">
            <a:spAutoFit/>
          </a:bodyPr>
          <a:lstStyle/>
          <a:p>
            <a:r>
              <a:rPr lang="en-US" sz="1800" b="1" dirty="0" err="1">
                <a:solidFill>
                  <a:srgbClr val="FF0000"/>
                </a:solidFill>
                <a:latin typeface="Montserrat" panose="00000500000000000000" pitchFamily="2" charset="0"/>
                <a:ea typeface="Malgun Gothic" panose="020B0503020000020004" pitchFamily="34" charset="-127"/>
              </a:rPr>
              <a:t>T</a:t>
            </a:r>
            <a:r>
              <a:rPr lang="en-US" sz="1800" b="1" dirty="0" err="1">
                <a:solidFill>
                  <a:srgbClr val="FF0000"/>
                </a:solidFill>
                <a:effectLst/>
                <a:latin typeface="Montserrat" panose="00000500000000000000" pitchFamily="2" charset="0"/>
                <a:ea typeface="Malgun Gothic" panose="020B0503020000020004" pitchFamily="34" charset="-127"/>
              </a:rPr>
              <a:t>ránh</a:t>
            </a:r>
            <a:r>
              <a:rPr lang="en-US" sz="1800" b="1" dirty="0">
                <a:solidFill>
                  <a:srgbClr val="FF0000"/>
                </a:solidFill>
                <a:effectLst/>
                <a:latin typeface="Montserrat" panose="00000500000000000000" pitchFamily="2" charset="0"/>
                <a:ea typeface="Malgun Gothic" panose="020B0503020000020004" pitchFamily="34" charset="-127"/>
              </a:rPr>
              <a:t> </a:t>
            </a:r>
            <a:r>
              <a:rPr lang="en-US" sz="2000" b="1" dirty="0">
                <a:solidFill>
                  <a:srgbClr val="FF0000"/>
                </a:solidFill>
                <a:effectLst/>
                <a:latin typeface="Montserrat" panose="00000500000000000000" pitchFamily="2" charset="0"/>
                <a:ea typeface="Malgun Gothic" panose="020B0503020000020004" pitchFamily="34" charset="-127"/>
              </a:rPr>
              <a:t>overfitting</a:t>
            </a:r>
            <a:endParaRPr lang="en-US" sz="1800" b="1" dirty="0">
              <a:solidFill>
                <a:srgbClr val="FF0000"/>
              </a:solidFill>
              <a:latin typeface="Montserrat" panose="00000500000000000000" pitchFamily="2" charset="0"/>
            </a:endParaRPr>
          </a:p>
        </p:txBody>
      </p:sp>
      <p:pic>
        <p:nvPicPr>
          <p:cNvPr id="1025" name="Picture 1" descr="A picture containing schematic&#10;&#10;Description automatically generated">
            <a:extLst>
              <a:ext uri="{FF2B5EF4-FFF2-40B4-BE49-F238E27FC236}">
                <a16:creationId xmlns:a16="http://schemas.microsoft.com/office/drawing/2014/main" id="{2A07F200-6210-17BA-0C57-AA830EFED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7" y="1410261"/>
            <a:ext cx="3648075" cy="9810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C1ED78F-B241-0782-8B66-9EAB766BA3E6}"/>
              </a:ext>
            </a:extLst>
          </p:cNvPr>
          <p:cNvSpPr>
            <a:spLocks noChangeArrowheads="1"/>
          </p:cNvSpPr>
          <p:nvPr/>
        </p:nvSpPr>
        <p:spPr bwMode="auto">
          <a:xfrm>
            <a:off x="200256" y="2579445"/>
            <a:ext cx="51336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K: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số</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leaf-node</a:t>
            </a:r>
            <a:endParaRPr kumimoji="0" lang="en-US" altLang="ko-KR" sz="5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S</a:t>
            </a:r>
            <a:r>
              <a:rPr kumimoji="0" lang="en-US" altLang="ko-KR" sz="1200" b="0" i="0" u="none" strike="noStrike" cap="none" normalizeH="0" baseline="-3000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k</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Tập</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hợp</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các</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điểm</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huấn</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luyện</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rơi</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vào</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leaf-node k</a:t>
            </a:r>
            <a:endParaRPr kumimoji="0" lang="en-US" altLang="ko-KR" sz="5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H(</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S</a:t>
            </a:r>
            <a:r>
              <a:rPr kumimoji="0" lang="en-US" altLang="ko-KR" sz="1200" b="0" i="0" u="none" strike="noStrike" cap="none" normalizeH="0" baseline="-3000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k</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Entrophy</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của</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leaf-node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tương</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ứng</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với</a:t>
            </a: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S</a:t>
            </a:r>
            <a:r>
              <a:rPr kumimoji="0" lang="en-US" altLang="ko-KR" sz="1200" b="0" i="0" u="none" strike="noStrike" cap="none" normalizeH="0" baseline="-30000" dirty="0" err="1">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k</a:t>
            </a:r>
            <a:endParaRPr kumimoji="0" lang="en-US" altLang="ko-KR" sz="5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chemeClr val="tx1"/>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λ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là</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một</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số</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thực</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dương</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không</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quá</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r>
              <a:rPr kumimoji="0" lang="en-US" altLang="ko-KR" sz="1200" b="0" i="0" u="none" strike="noStrike" cap="none" normalizeH="0" baseline="0" dirty="0" err="1">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lớn</a:t>
            </a:r>
            <a:r>
              <a:rPr kumimoji="0" lang="en-US" altLang="ko-KR" sz="1200" b="0" i="0" u="none" strike="noStrike" cap="none" normalizeH="0" baseline="0" dirty="0">
                <a:ln>
                  <a:noFill/>
                </a:ln>
                <a:solidFill>
                  <a:srgbClr val="000000"/>
                </a:solidFill>
                <a:effectLst/>
                <a:latin typeface="Montserrat" panose="00000500000000000000" pitchFamily="2" charset="0"/>
                <a:ea typeface="Malgun Gothic" panose="020B0503020000020004" pitchFamily="34" charset="-127"/>
                <a:cs typeface="Times New Roman" panose="02020603050405020304" pitchFamily="18" charset="0"/>
              </a:rPr>
              <a:t> </a:t>
            </a:r>
            <a:endParaRPr kumimoji="0" lang="en-US" altLang="ko-KR" sz="1600" b="0" i="0" u="none" strike="noStrike" cap="none" normalizeH="0" baseline="0" dirty="0">
              <a:ln>
                <a:noFill/>
              </a:ln>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382533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100854" y="184628"/>
            <a:ext cx="6091518" cy="415498"/>
          </a:xfrm>
          <a:prstGeom prst="rect">
            <a:avLst/>
          </a:prstGeom>
          <a:noFill/>
        </p:spPr>
        <p:txBody>
          <a:bodyPr wrap="square" lIns="91440" tIns="45720" rIns="91440" bIns="45720" anchor="t">
            <a:spAutoFit/>
          </a:bodyPr>
          <a:lstStyle/>
          <a:p>
            <a:pPr algn="l"/>
            <a:r>
              <a:rPr lang="en-US" sz="2100" b="1" i="0">
                <a:solidFill>
                  <a:schemeClr val="accent3">
                    <a:lumMod val="75000"/>
                  </a:schemeClr>
                </a:solidFill>
                <a:effectLst/>
                <a:latin typeface="Montserrat"/>
              </a:rPr>
              <a:t>a) Các </a:t>
            </a:r>
            <a:r>
              <a:rPr lang="en-US" sz="2100" b="1" i="0" err="1">
                <a:solidFill>
                  <a:schemeClr val="accent3">
                    <a:lumMod val="75000"/>
                  </a:schemeClr>
                </a:solidFill>
                <a:effectLst/>
                <a:latin typeface="Montserrat"/>
              </a:rPr>
              <a:t>thuật</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toán</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xây</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dựng</a:t>
            </a:r>
            <a:r>
              <a:rPr lang="en-US" sz="2100" b="1" i="0">
                <a:solidFill>
                  <a:schemeClr val="accent3">
                    <a:lumMod val="75000"/>
                  </a:schemeClr>
                </a:solidFill>
                <a:effectLst/>
                <a:latin typeface="Montserrat"/>
              </a:rPr>
              <a:t> Decision Tree:</a:t>
            </a:r>
            <a:endParaRPr lang="vi-VN" sz="2100" b="1" i="0">
              <a:solidFill>
                <a:schemeClr val="accent3">
                  <a:lumMod val="75000"/>
                </a:schemeClr>
              </a:solidFill>
              <a:effectLst/>
              <a:latin typeface="Montserrat"/>
            </a:endParaRPr>
          </a:p>
        </p:txBody>
      </p:sp>
      <p:sp>
        <p:nvSpPr>
          <p:cNvPr id="2" name="TextBox 1">
            <a:extLst>
              <a:ext uri="{FF2B5EF4-FFF2-40B4-BE49-F238E27FC236}">
                <a16:creationId xmlns:a16="http://schemas.microsoft.com/office/drawing/2014/main" id="{2947200A-29F4-54F2-FC2B-B82229A1CC4B}"/>
              </a:ext>
            </a:extLst>
          </p:cNvPr>
          <p:cNvSpPr txBox="1"/>
          <p:nvPr/>
        </p:nvSpPr>
        <p:spPr>
          <a:xfrm>
            <a:off x="0" y="751394"/>
            <a:ext cx="6091518" cy="923330"/>
          </a:xfrm>
          <a:prstGeom prst="rect">
            <a:avLst/>
          </a:prstGeom>
          <a:noFill/>
        </p:spPr>
        <p:txBody>
          <a:bodyPr wrap="square" lIns="91440" tIns="45720" rIns="91440" bIns="45720" anchor="t">
            <a:spAutoFit/>
          </a:bodyPr>
          <a:lstStyle/>
          <a:p>
            <a:pPr marL="514350" indent="-285750" rtl="0" fontAlgn="base">
              <a:spcBef>
                <a:spcPts val="0"/>
              </a:spcBef>
              <a:spcAft>
                <a:spcPts val="0"/>
              </a:spcAft>
              <a:buFont typeface="Arial" panose="020B0604020202020204" pitchFamily="34" charset="0"/>
              <a:buChar char="•"/>
            </a:pPr>
            <a:r>
              <a:rPr lang="vi-VN" sz="1800" b="1" i="0" u="none" strike="noStrike" dirty="0">
                <a:solidFill>
                  <a:schemeClr val="tx2">
                    <a:lumMod val="25000"/>
                  </a:schemeClr>
                </a:solidFill>
                <a:effectLst/>
                <a:latin typeface="Montserrat"/>
              </a:rPr>
              <a:t>ID3: là một thuật toán phổ biến và đơn giản, dựa trên việc sử dụng thông tin entropy để xác định thuộc tính tốt nhất cho mỗi nút</a:t>
            </a:r>
            <a:r>
              <a:rPr lang="en-US" sz="1800" b="1" i="0" u="none" strike="noStrike" dirty="0">
                <a:solidFill>
                  <a:schemeClr val="tx2">
                    <a:lumMod val="25000"/>
                  </a:schemeClr>
                </a:solidFill>
                <a:effectLst/>
                <a:latin typeface="Montserrat"/>
              </a:rPr>
              <a:t>.</a:t>
            </a:r>
          </a:p>
        </p:txBody>
      </p:sp>
      <p:pic>
        <p:nvPicPr>
          <p:cNvPr id="7" name="Picture 6">
            <a:extLst>
              <a:ext uri="{FF2B5EF4-FFF2-40B4-BE49-F238E27FC236}">
                <a16:creationId xmlns:a16="http://schemas.microsoft.com/office/drawing/2014/main" id="{998011D1-5244-6E23-FAD8-2239069EF29F}"/>
              </a:ext>
            </a:extLst>
          </p:cNvPr>
          <p:cNvPicPr>
            <a:picLocks noChangeAspect="1"/>
          </p:cNvPicPr>
          <p:nvPr/>
        </p:nvPicPr>
        <p:blipFill>
          <a:blip r:embed="rId3"/>
          <a:stretch>
            <a:fillRect/>
          </a:stretch>
        </p:blipFill>
        <p:spPr>
          <a:xfrm>
            <a:off x="1" y="1825992"/>
            <a:ext cx="6192372" cy="3132880"/>
          </a:xfrm>
          <a:prstGeom prst="rect">
            <a:avLst/>
          </a:prstGeom>
        </p:spPr>
      </p:pic>
    </p:spTree>
    <p:extLst>
      <p:ext uri="{BB962C8B-B14F-4D97-AF65-F5344CB8AC3E}">
        <p14:creationId xmlns:p14="http://schemas.microsoft.com/office/powerpoint/2010/main" val="32930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100854" y="184628"/>
            <a:ext cx="6091518" cy="415498"/>
          </a:xfrm>
          <a:prstGeom prst="rect">
            <a:avLst/>
          </a:prstGeom>
          <a:noFill/>
        </p:spPr>
        <p:txBody>
          <a:bodyPr wrap="square" lIns="91440" tIns="45720" rIns="91440" bIns="45720" anchor="t">
            <a:spAutoFit/>
          </a:bodyPr>
          <a:lstStyle/>
          <a:p>
            <a:pPr algn="l"/>
            <a:r>
              <a:rPr lang="en-US" sz="2100" b="1" i="0">
                <a:solidFill>
                  <a:schemeClr val="accent3">
                    <a:lumMod val="75000"/>
                  </a:schemeClr>
                </a:solidFill>
                <a:effectLst/>
                <a:latin typeface="Montserrat"/>
              </a:rPr>
              <a:t>a) Các </a:t>
            </a:r>
            <a:r>
              <a:rPr lang="en-US" sz="2100" b="1" i="0" err="1">
                <a:solidFill>
                  <a:schemeClr val="accent3">
                    <a:lumMod val="75000"/>
                  </a:schemeClr>
                </a:solidFill>
                <a:effectLst/>
                <a:latin typeface="Montserrat"/>
              </a:rPr>
              <a:t>thuật</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toán</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xây</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dựng</a:t>
            </a:r>
            <a:r>
              <a:rPr lang="en-US" sz="2100" b="1" i="0">
                <a:solidFill>
                  <a:schemeClr val="accent3">
                    <a:lumMod val="75000"/>
                  </a:schemeClr>
                </a:solidFill>
                <a:effectLst/>
                <a:latin typeface="Montserrat"/>
              </a:rPr>
              <a:t> Decision Tree:</a:t>
            </a:r>
            <a:endParaRPr lang="vi-VN" sz="2100" b="1" i="0">
              <a:solidFill>
                <a:schemeClr val="accent3">
                  <a:lumMod val="75000"/>
                </a:schemeClr>
              </a:solidFill>
              <a:effectLst/>
              <a:latin typeface="Montserrat"/>
            </a:endParaRPr>
          </a:p>
        </p:txBody>
      </p:sp>
      <p:sp>
        <p:nvSpPr>
          <p:cNvPr id="2" name="TextBox 1">
            <a:extLst>
              <a:ext uri="{FF2B5EF4-FFF2-40B4-BE49-F238E27FC236}">
                <a16:creationId xmlns:a16="http://schemas.microsoft.com/office/drawing/2014/main" id="{2947200A-29F4-54F2-FC2B-B82229A1CC4B}"/>
              </a:ext>
            </a:extLst>
          </p:cNvPr>
          <p:cNvSpPr txBox="1"/>
          <p:nvPr/>
        </p:nvSpPr>
        <p:spPr>
          <a:xfrm>
            <a:off x="0" y="600126"/>
            <a:ext cx="6091518" cy="2031325"/>
          </a:xfrm>
          <a:prstGeom prst="rect">
            <a:avLst/>
          </a:prstGeom>
          <a:noFill/>
        </p:spPr>
        <p:txBody>
          <a:bodyPr wrap="square" lIns="91440" tIns="45720" rIns="91440" bIns="45720" anchor="t">
            <a:spAutoFit/>
          </a:bodyPr>
          <a:lstStyle/>
          <a:p>
            <a:pPr marL="228600" rtl="0" fontAlgn="base">
              <a:spcBef>
                <a:spcPts val="0"/>
              </a:spcBef>
              <a:spcAft>
                <a:spcPts val="0"/>
              </a:spcAft>
            </a:pPr>
            <a:endParaRPr lang="vi-VN" sz="1800" b="1" i="0" u="none" strike="noStrike" dirty="0">
              <a:solidFill>
                <a:schemeClr val="tx2">
                  <a:lumMod val="25000"/>
                </a:schemeClr>
              </a:solidFill>
              <a:effectLst/>
              <a:latin typeface="Montserrat" panose="00000500000000000000" pitchFamily="2" charset="0"/>
            </a:endParaRPr>
          </a:p>
          <a:p>
            <a:pPr marL="514350" indent="-285750" rtl="0" fontAlgn="base">
              <a:spcBef>
                <a:spcPts val="0"/>
              </a:spcBef>
              <a:spcAft>
                <a:spcPts val="0"/>
              </a:spcAft>
              <a:buFont typeface="Arial" panose="020B0604020202020204" pitchFamily="34" charset="0"/>
              <a:buChar char="•"/>
            </a:pPr>
            <a:r>
              <a:rPr lang="vi-VN" sz="1800" b="1" i="0" u="none" strike="noStrike" dirty="0">
                <a:solidFill>
                  <a:schemeClr val="tx2">
                    <a:lumMod val="25000"/>
                  </a:schemeClr>
                </a:solidFill>
                <a:effectLst/>
                <a:latin typeface="Montserrat"/>
              </a:rPr>
              <a:t>C4.5: là phiên bản nâng cao của ID3, sử dụng độ lợi thông tin để đánh giá thuộc tính và hỗ trợ cho các thuộc tính có giá trị liên tục</a:t>
            </a:r>
            <a:r>
              <a:rPr lang="en-US" sz="1800" b="1" i="0" u="none" strike="noStrike" dirty="0">
                <a:solidFill>
                  <a:schemeClr val="tx2">
                    <a:lumMod val="25000"/>
                  </a:schemeClr>
                </a:solidFill>
                <a:effectLst/>
                <a:latin typeface="Montserrat"/>
              </a:rPr>
              <a:t>.</a:t>
            </a:r>
          </a:p>
          <a:p>
            <a:pPr marL="514350" indent="-285750" rtl="0" fontAlgn="base">
              <a:spcBef>
                <a:spcPts val="0"/>
              </a:spcBef>
              <a:spcAft>
                <a:spcPts val="0"/>
              </a:spcAft>
              <a:buFont typeface="Arial" panose="020B0604020202020204" pitchFamily="34" charset="0"/>
              <a:buChar char="•"/>
            </a:pPr>
            <a:endParaRPr lang="en-US" sz="1800" b="1" dirty="0">
              <a:solidFill>
                <a:schemeClr val="tx2">
                  <a:lumMod val="25000"/>
                </a:schemeClr>
              </a:solidFill>
              <a:latin typeface="Montserrat" panose="00000500000000000000" pitchFamily="2" charset="0"/>
            </a:endParaRPr>
          </a:p>
          <a:p>
            <a:pPr marL="514350" indent="-285750" rtl="0" fontAlgn="base">
              <a:spcBef>
                <a:spcPts val="0"/>
              </a:spcBef>
              <a:spcAft>
                <a:spcPts val="0"/>
              </a:spcAft>
              <a:buFont typeface="Arial" panose="020B0604020202020204" pitchFamily="34" charset="0"/>
              <a:buChar char="•"/>
            </a:pPr>
            <a:endParaRPr lang="vi-VN" sz="1800" b="1" i="0" u="none" strike="noStrike" dirty="0">
              <a:solidFill>
                <a:schemeClr val="tx2">
                  <a:lumMod val="25000"/>
                </a:schemeClr>
              </a:solidFill>
              <a:effectLst/>
              <a:latin typeface="Montserrat" panose="00000500000000000000" pitchFamily="2" charset="0"/>
            </a:endParaRPr>
          </a:p>
          <a:p>
            <a:pPr algn="l"/>
            <a:endParaRPr lang="vi-VN" sz="1800" b="1" i="0" dirty="0">
              <a:solidFill>
                <a:schemeClr val="tx2">
                  <a:lumMod val="25000"/>
                </a:schemeClr>
              </a:solidFill>
              <a:effectLst/>
              <a:latin typeface="Montserrat" panose="00000500000000000000" pitchFamily="2" charset="0"/>
            </a:endParaRPr>
          </a:p>
        </p:txBody>
      </p:sp>
      <p:pic>
        <p:nvPicPr>
          <p:cNvPr id="2050" name="Picture 2" descr="Visualization Tree of C4.5 Algorithm | Download Scientific Diagram">
            <a:extLst>
              <a:ext uri="{FF2B5EF4-FFF2-40B4-BE49-F238E27FC236}">
                <a16:creationId xmlns:a16="http://schemas.microsoft.com/office/drawing/2014/main" id="{BF3ADB13-DEB3-D43D-524C-EC9307731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19" y="1874878"/>
            <a:ext cx="5730082" cy="309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71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100854" y="184628"/>
            <a:ext cx="6091518" cy="415498"/>
          </a:xfrm>
          <a:prstGeom prst="rect">
            <a:avLst/>
          </a:prstGeom>
          <a:noFill/>
        </p:spPr>
        <p:txBody>
          <a:bodyPr wrap="square" lIns="91440" tIns="45720" rIns="91440" bIns="45720" anchor="t">
            <a:spAutoFit/>
          </a:bodyPr>
          <a:lstStyle/>
          <a:p>
            <a:pPr algn="l"/>
            <a:r>
              <a:rPr lang="en-US" sz="2100" b="1" i="0">
                <a:solidFill>
                  <a:schemeClr val="accent3">
                    <a:lumMod val="75000"/>
                  </a:schemeClr>
                </a:solidFill>
                <a:effectLst/>
                <a:latin typeface="Montserrat"/>
              </a:rPr>
              <a:t>a) Các </a:t>
            </a:r>
            <a:r>
              <a:rPr lang="en-US" sz="2100" b="1" i="0" err="1">
                <a:solidFill>
                  <a:schemeClr val="accent3">
                    <a:lumMod val="75000"/>
                  </a:schemeClr>
                </a:solidFill>
                <a:effectLst/>
                <a:latin typeface="Montserrat"/>
              </a:rPr>
              <a:t>thuật</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toán</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xây</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dựng</a:t>
            </a:r>
            <a:r>
              <a:rPr lang="en-US" sz="2100" b="1" i="0">
                <a:solidFill>
                  <a:schemeClr val="accent3">
                    <a:lumMod val="75000"/>
                  </a:schemeClr>
                </a:solidFill>
                <a:effectLst/>
                <a:latin typeface="Montserrat"/>
              </a:rPr>
              <a:t> Decision Tree:</a:t>
            </a:r>
            <a:endParaRPr lang="vi-VN" sz="2100" b="1" i="0">
              <a:solidFill>
                <a:schemeClr val="accent3">
                  <a:lumMod val="75000"/>
                </a:schemeClr>
              </a:solidFill>
              <a:effectLst/>
              <a:latin typeface="Montserrat"/>
            </a:endParaRPr>
          </a:p>
        </p:txBody>
      </p:sp>
      <p:sp>
        <p:nvSpPr>
          <p:cNvPr id="2" name="TextBox 1">
            <a:extLst>
              <a:ext uri="{FF2B5EF4-FFF2-40B4-BE49-F238E27FC236}">
                <a16:creationId xmlns:a16="http://schemas.microsoft.com/office/drawing/2014/main" id="{2947200A-29F4-54F2-FC2B-B82229A1CC4B}"/>
              </a:ext>
            </a:extLst>
          </p:cNvPr>
          <p:cNvSpPr txBox="1"/>
          <p:nvPr/>
        </p:nvSpPr>
        <p:spPr>
          <a:xfrm>
            <a:off x="0" y="751394"/>
            <a:ext cx="6091518" cy="1200329"/>
          </a:xfrm>
          <a:prstGeom prst="rect">
            <a:avLst/>
          </a:prstGeom>
          <a:noFill/>
        </p:spPr>
        <p:txBody>
          <a:bodyPr wrap="square" lIns="91440" tIns="45720" rIns="91440" bIns="45720" anchor="t">
            <a:spAutoFit/>
          </a:bodyPr>
          <a:lstStyle/>
          <a:p>
            <a:pPr marL="514350" indent="-285750" rtl="0" fontAlgn="base">
              <a:spcBef>
                <a:spcPts val="0"/>
              </a:spcBef>
              <a:spcAft>
                <a:spcPts val="0"/>
              </a:spcAft>
              <a:buFont typeface="Arial" panose="020B0604020202020204" pitchFamily="34" charset="0"/>
              <a:buChar char="•"/>
            </a:pPr>
            <a:endParaRPr lang="en-US" sz="1800" b="1" dirty="0">
              <a:solidFill>
                <a:schemeClr val="tx2">
                  <a:lumMod val="25000"/>
                </a:schemeClr>
              </a:solidFill>
              <a:latin typeface="Montserrat" panose="00000500000000000000" pitchFamily="2" charset="0"/>
            </a:endParaRPr>
          </a:p>
          <a:p>
            <a:pPr marL="514350" indent="-285750" rtl="0" fontAlgn="base">
              <a:spcBef>
                <a:spcPts val="0"/>
              </a:spcBef>
              <a:spcAft>
                <a:spcPts val="0"/>
              </a:spcAft>
              <a:buFont typeface="Arial" panose="020B0604020202020204" pitchFamily="34" charset="0"/>
              <a:buChar char="•"/>
            </a:pPr>
            <a:r>
              <a:rPr lang="vi-VN" sz="1800" b="1" i="0" u="none" strike="noStrike" dirty="0">
                <a:solidFill>
                  <a:schemeClr val="tx2">
                    <a:lumMod val="25000"/>
                  </a:schemeClr>
                </a:solidFill>
                <a:effectLst/>
                <a:latin typeface="Montserrat"/>
              </a:rPr>
              <a:t>CART: là một thuật toán sử dụng hàm Gini để đo lường độ tinh khiết và xác định thuộc tính tốt nhất cho mỗi nút. </a:t>
            </a:r>
            <a:endParaRPr lang="en-US" sz="1800" b="1" i="0" u="none" strike="noStrike" dirty="0">
              <a:solidFill>
                <a:schemeClr val="tx2">
                  <a:lumMod val="25000"/>
                </a:schemeClr>
              </a:solidFill>
              <a:effectLst/>
              <a:latin typeface="Montserrat"/>
            </a:endParaRPr>
          </a:p>
        </p:txBody>
      </p:sp>
      <p:pic>
        <p:nvPicPr>
          <p:cNvPr id="3074" name="Picture 2" descr="CART Decision Tree Python Example - Data Analytics">
            <a:extLst>
              <a:ext uri="{FF2B5EF4-FFF2-40B4-BE49-F238E27FC236}">
                <a16:creationId xmlns:a16="http://schemas.microsoft.com/office/drawing/2014/main" id="{6BF94D08-6077-25CD-1586-D093BEA3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48" y="1951723"/>
            <a:ext cx="5555070" cy="309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8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100854" y="184628"/>
            <a:ext cx="6091518" cy="415498"/>
          </a:xfrm>
          <a:prstGeom prst="rect">
            <a:avLst/>
          </a:prstGeom>
          <a:noFill/>
        </p:spPr>
        <p:txBody>
          <a:bodyPr wrap="square" lIns="91440" tIns="45720" rIns="91440" bIns="45720" anchor="t">
            <a:spAutoFit/>
          </a:bodyPr>
          <a:lstStyle/>
          <a:p>
            <a:pPr algn="l"/>
            <a:r>
              <a:rPr lang="en-US" sz="2100" b="1" i="0">
                <a:solidFill>
                  <a:schemeClr val="accent3">
                    <a:lumMod val="75000"/>
                  </a:schemeClr>
                </a:solidFill>
                <a:effectLst/>
                <a:latin typeface="Montserrat"/>
              </a:rPr>
              <a:t>a) Các </a:t>
            </a:r>
            <a:r>
              <a:rPr lang="en-US" sz="2100" b="1" i="0" err="1">
                <a:solidFill>
                  <a:schemeClr val="accent3">
                    <a:lumMod val="75000"/>
                  </a:schemeClr>
                </a:solidFill>
                <a:effectLst/>
                <a:latin typeface="Montserrat"/>
              </a:rPr>
              <a:t>thuật</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toán</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xây</a:t>
            </a:r>
            <a:r>
              <a:rPr lang="en-US" sz="2100" b="1" i="0">
                <a:solidFill>
                  <a:schemeClr val="accent3">
                    <a:lumMod val="75000"/>
                  </a:schemeClr>
                </a:solidFill>
                <a:effectLst/>
                <a:latin typeface="Montserrat"/>
              </a:rPr>
              <a:t> </a:t>
            </a:r>
            <a:r>
              <a:rPr lang="en-US" sz="2100" b="1" i="0" err="1">
                <a:solidFill>
                  <a:schemeClr val="accent3">
                    <a:lumMod val="75000"/>
                  </a:schemeClr>
                </a:solidFill>
                <a:effectLst/>
                <a:latin typeface="Montserrat"/>
              </a:rPr>
              <a:t>dựng</a:t>
            </a:r>
            <a:r>
              <a:rPr lang="en-US" sz="2100" b="1" i="0">
                <a:solidFill>
                  <a:schemeClr val="accent3">
                    <a:lumMod val="75000"/>
                  </a:schemeClr>
                </a:solidFill>
                <a:effectLst/>
                <a:latin typeface="Montserrat"/>
              </a:rPr>
              <a:t> Decision Tree:</a:t>
            </a:r>
            <a:endParaRPr lang="vi-VN" sz="2100" b="1" i="0">
              <a:solidFill>
                <a:schemeClr val="accent3">
                  <a:lumMod val="75000"/>
                </a:schemeClr>
              </a:solidFill>
              <a:effectLst/>
              <a:latin typeface="Montserrat"/>
            </a:endParaRPr>
          </a:p>
        </p:txBody>
      </p:sp>
      <p:sp>
        <p:nvSpPr>
          <p:cNvPr id="2" name="TextBox 1">
            <a:extLst>
              <a:ext uri="{FF2B5EF4-FFF2-40B4-BE49-F238E27FC236}">
                <a16:creationId xmlns:a16="http://schemas.microsoft.com/office/drawing/2014/main" id="{2947200A-29F4-54F2-FC2B-B82229A1CC4B}"/>
              </a:ext>
            </a:extLst>
          </p:cNvPr>
          <p:cNvSpPr txBox="1"/>
          <p:nvPr/>
        </p:nvSpPr>
        <p:spPr>
          <a:xfrm>
            <a:off x="0" y="874025"/>
            <a:ext cx="6279355" cy="923330"/>
          </a:xfrm>
          <a:prstGeom prst="rect">
            <a:avLst/>
          </a:prstGeom>
          <a:noFill/>
        </p:spPr>
        <p:txBody>
          <a:bodyPr wrap="square" lIns="91440" tIns="45720" rIns="91440" bIns="45720" anchor="t">
            <a:spAutoFit/>
          </a:bodyPr>
          <a:lstStyle/>
          <a:p>
            <a:pPr marL="514350" indent="-285750" fontAlgn="base">
              <a:buFont typeface="Arial" panose="020B0604020202020204" pitchFamily="34" charset="0"/>
              <a:buChar char="•"/>
            </a:pPr>
            <a:r>
              <a:rPr lang="vi-VN" sz="1800" b="1" i="0" u="none" strike="noStrike" dirty="0">
                <a:solidFill>
                  <a:schemeClr val="tx2">
                    <a:lumMod val="25000"/>
                  </a:schemeClr>
                </a:solidFill>
                <a:effectLst/>
                <a:latin typeface="Montserrat"/>
              </a:rPr>
              <a:t>Random Forest: là một phương pháp kết hợp nhiều cây quyết định để đưa ra quyết định.</a:t>
            </a:r>
            <a:r>
              <a:rPr lang="vi-VN" sz="1800" b="1" dirty="0">
                <a:solidFill>
                  <a:schemeClr val="tx2">
                    <a:lumMod val="25000"/>
                  </a:schemeClr>
                </a:solidFill>
                <a:latin typeface="Montserrat"/>
              </a:rPr>
              <a:t> </a:t>
            </a:r>
            <a:endParaRPr lang="vi-VN" sz="1800" b="1" i="0" u="none" strike="noStrike" dirty="0">
              <a:solidFill>
                <a:schemeClr val="tx2">
                  <a:lumMod val="25000"/>
                </a:schemeClr>
              </a:solidFill>
              <a:effectLst/>
              <a:latin typeface="Montserrat" panose="00000500000000000000" pitchFamily="2" charset="0"/>
            </a:endParaRPr>
          </a:p>
          <a:p>
            <a:pPr algn="l"/>
            <a:endParaRPr lang="vi-VN" sz="1800" b="1" i="0" dirty="0">
              <a:solidFill>
                <a:schemeClr val="tx2">
                  <a:lumMod val="25000"/>
                </a:schemeClr>
              </a:solidFill>
              <a:effectLst/>
              <a:latin typeface="Montserrat" panose="00000500000000000000" pitchFamily="2" charset="0"/>
            </a:endParaRPr>
          </a:p>
        </p:txBody>
      </p:sp>
      <p:pic>
        <p:nvPicPr>
          <p:cNvPr id="4098" name="Picture 2">
            <a:extLst>
              <a:ext uri="{FF2B5EF4-FFF2-40B4-BE49-F238E27FC236}">
                <a16:creationId xmlns:a16="http://schemas.microsoft.com/office/drawing/2014/main" id="{9726C88A-DAF2-3CDB-A805-00C1A8526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8691"/>
            <a:ext cx="6242922" cy="342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a:solidFill>
                  <a:schemeClr val="accent3">
                    <a:lumMod val="75000"/>
                  </a:schemeClr>
                </a:solidFill>
                <a:latin typeface="Montserrat" panose="00000500000000000000" pitchFamily="2" charset="0"/>
              </a:rPr>
              <a:t>b</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Thuật</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toán</a:t>
            </a:r>
            <a:r>
              <a:rPr lang="en-US" sz="2000" b="1" i="0">
                <a:solidFill>
                  <a:schemeClr val="accent3">
                    <a:lumMod val="75000"/>
                  </a:schemeClr>
                </a:solidFill>
                <a:effectLst/>
                <a:latin typeface="Montserrat" panose="00000500000000000000" pitchFamily="2" charset="0"/>
              </a:rPr>
              <a:t> ID3</a:t>
            </a:r>
            <a:endParaRPr lang="vi-VN" sz="2000" b="1" i="0">
              <a:solidFill>
                <a:schemeClr val="accent3">
                  <a:lumMod val="75000"/>
                </a:schemeClr>
              </a:solidFill>
              <a:effectLst/>
              <a:latin typeface="Montserrat" panose="00000500000000000000"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5AB07C-7664-AEAF-4145-596F6896517B}"/>
                  </a:ext>
                </a:extLst>
              </p:cNvPr>
              <p:cNvSpPr txBox="1"/>
              <p:nvPr/>
            </p:nvSpPr>
            <p:spPr>
              <a:xfrm>
                <a:off x="92280" y="975432"/>
                <a:ext cx="5720691" cy="3268780"/>
              </a:xfrm>
              <a:prstGeom prst="rect">
                <a:avLst/>
              </a:prstGeom>
              <a:noFill/>
            </p:spPr>
            <p:txBody>
              <a:bodyPr wrap="square" lIns="91440" tIns="45720" rIns="91440" bIns="45720" anchor="t">
                <a:spAutoFit/>
              </a:bodyPr>
              <a:lstStyle/>
              <a:p>
                <a:pPr>
                  <a:lnSpc>
                    <a:spcPct val="150000"/>
                  </a:lnSpc>
                </a:pPr>
                <a:r>
                  <a:rPr lang="vi-VN"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ID3 hay còn gọi là </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a:t>
                </a:r>
                <a:r>
                  <a:rPr lang="vi-VN"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entropy-based decision tree</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a:t>
                </a:r>
                <a:r>
                  <a:rPr lang="vi-VN"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a:t>
                </a:r>
                <a:r>
                  <a:rPr lang="vi-VN"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Bởi thuật toán này được thực hiện dựa trên hàm số Entropy như sau:</a:t>
                </a:r>
                <a:endPar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𝑯</m:t>
                      </m:r>
                      <m:d>
                        <m:dP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𝒑</m:t>
                          </m:r>
                        </m:e>
                      </m:d>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naryPr>
                        <m:sub>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𝟏</m:t>
                          </m:r>
                        </m:sub>
                        <m:sup>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𝒏</m:t>
                          </m:r>
                        </m:sup>
                        <m:e>
                          <m:sSub>
                            <m:sSubP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𝒑</m:t>
                              </m:r>
                            </m:e>
                            <m:sub>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func>
                            <m:funcP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func>
                                <m:funcP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uncPr>
                                <m:fName>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𝒍𝒐𝒈</m:t>
                                  </m:r>
                                </m:fName>
                                <m:e>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e>
                              </m:func>
                            </m:fName>
                            <m:e>
                              <m:sSub>
                                <m:sSubPr>
                                  <m:ctrlPr>
                                    <a:rPr lang="en-US"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𝒑</m:t>
                                  </m:r>
                                </m:e>
                                <m:sub>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r>
                                <a:rPr lang="vi-VN" sz="1600" b="1"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e>
                          </m:func>
                        </m:e>
                      </m:nary>
                    </m:oMath>
                  </m:oMathPara>
                </a14:m>
                <a:endPar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endParaRPr>
              </a:p>
              <a:p>
                <a:pPr>
                  <a:lnSpc>
                    <a:spcPct val="150000"/>
                  </a:lnSpc>
                </a:pP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trong</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đó</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log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là</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logarit</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tự</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nhiên</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Một</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số</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tài</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liệu</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dùng</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logarit</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cơ</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i="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số</a:t>
                </a:r>
                <a:r>
                  <a:rPr lang="en-US" sz="1600" b="1" i="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2)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và</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quy</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1600" b="1"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ước</a:t>
                </a:r>
                <a:r>
                  <a:rPr lang="en-US" sz="1600" b="1" dirty="0">
                    <a:solidFill>
                      <a:schemeClr val="tx1"/>
                    </a:solidFill>
                    <a:latin typeface="Montserrat" panose="00000500000000000000" pitchFamily="2" charset="0"/>
                    <a:ea typeface="Calibri" panose="020F0502020204030204" pitchFamily="34" charset="0"/>
                    <a:cs typeface="Times New Roman" panose="02020603050405020304" pitchFamily="18" charset="0"/>
                  </a:rPr>
                  <a:t> 0log(0) = 0.</a:t>
                </a:r>
              </a:p>
              <a:p>
                <a:pPr marL="69850" lvl="0">
                  <a:spcBef>
                    <a:spcPts val="600"/>
                  </a:spcBef>
                  <a:buSzPts val="2500"/>
                </a:pPr>
                <a:endParaRPr lang="en-US" sz="1600" b="1" dirty="0">
                  <a:latin typeface="Montserrat" panose="00000500000000000000" pitchFamily="2" charset="0"/>
                </a:endParaRPr>
              </a:p>
            </p:txBody>
          </p:sp>
        </mc:Choice>
        <mc:Fallback xmlns="">
          <p:sp>
            <p:nvSpPr>
              <p:cNvPr id="3" name="TextBox 2">
                <a:extLst>
                  <a:ext uri="{FF2B5EF4-FFF2-40B4-BE49-F238E27FC236}">
                    <a16:creationId xmlns:a16="http://schemas.microsoft.com/office/drawing/2014/main" id="{605AB07C-7664-AEAF-4145-596F6896517B}"/>
                  </a:ext>
                </a:extLst>
              </p:cNvPr>
              <p:cNvSpPr txBox="1">
                <a:spLocks noRot="1" noChangeAspect="1" noMove="1" noResize="1" noEditPoints="1" noAdjustHandles="1" noChangeArrowheads="1" noChangeShapeType="1" noTextEdit="1"/>
              </p:cNvSpPr>
              <p:nvPr/>
            </p:nvSpPr>
            <p:spPr>
              <a:xfrm>
                <a:off x="92280" y="975432"/>
                <a:ext cx="5720691" cy="3268780"/>
              </a:xfrm>
              <a:prstGeom prst="rect">
                <a:avLst/>
              </a:prstGeom>
              <a:blipFill>
                <a:blip r:embed="rId3"/>
                <a:stretch>
                  <a:fillRect l="-532" r="-532"/>
                </a:stretch>
              </a:blipFill>
            </p:spPr>
            <p:txBody>
              <a:bodyPr/>
              <a:lstStyle/>
              <a:p>
                <a:r>
                  <a:rPr lang="en-US">
                    <a:noFill/>
                  </a:rPr>
                  <a:t> </a:t>
                </a:r>
              </a:p>
            </p:txBody>
          </p:sp>
        </mc:Fallback>
      </mc:AlternateContent>
    </p:spTree>
    <p:extLst>
      <p:ext uri="{BB962C8B-B14F-4D97-AF65-F5344CB8AC3E}">
        <p14:creationId xmlns:p14="http://schemas.microsoft.com/office/powerpoint/2010/main" val="357138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a:solidFill>
                  <a:schemeClr val="accent3">
                    <a:lumMod val="75000"/>
                  </a:schemeClr>
                </a:solidFill>
                <a:latin typeface="Montserrat" panose="00000500000000000000" pitchFamily="2" charset="0"/>
              </a:rPr>
              <a:t>b</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Thuật</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toán</a:t>
            </a:r>
            <a:r>
              <a:rPr lang="en-US" sz="2000" b="1" i="0">
                <a:solidFill>
                  <a:schemeClr val="accent3">
                    <a:lumMod val="75000"/>
                  </a:schemeClr>
                </a:solidFill>
                <a:effectLst/>
                <a:latin typeface="Montserrat" panose="00000500000000000000" pitchFamily="2" charset="0"/>
              </a:rPr>
              <a:t> ID3</a:t>
            </a:r>
            <a:endParaRPr lang="vi-VN" sz="2000" b="1" i="0">
              <a:solidFill>
                <a:schemeClr val="accent3">
                  <a:lumMod val="75000"/>
                </a:schemeClr>
              </a:solidFill>
              <a:effectLst/>
              <a:latin typeface="Montserrat" panose="00000500000000000000" pitchFamily="2" charset="0"/>
            </a:endParaRPr>
          </a:p>
        </p:txBody>
      </p:sp>
      <p:sp>
        <p:nvSpPr>
          <p:cNvPr id="3" name="TextBox 2">
            <a:extLst>
              <a:ext uri="{FF2B5EF4-FFF2-40B4-BE49-F238E27FC236}">
                <a16:creationId xmlns:a16="http://schemas.microsoft.com/office/drawing/2014/main" id="{605AB07C-7664-AEAF-4145-596F6896517B}"/>
              </a:ext>
            </a:extLst>
          </p:cNvPr>
          <p:cNvSpPr txBox="1"/>
          <p:nvPr/>
        </p:nvSpPr>
        <p:spPr>
          <a:xfrm>
            <a:off x="92280" y="975432"/>
            <a:ext cx="5720691" cy="2492990"/>
          </a:xfrm>
          <a:prstGeom prst="rect">
            <a:avLst/>
          </a:prstGeom>
          <a:noFill/>
        </p:spPr>
        <p:txBody>
          <a:bodyPr wrap="square" lIns="91440" tIns="45720" rIns="91440" bIns="45720" anchor="t">
            <a:spAutoFit/>
          </a:bodyPr>
          <a:lstStyle/>
          <a:p>
            <a:r>
              <a:rPr lang="en-US" sz="2000" b="1" dirty="0">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Entropy </a:t>
            </a:r>
            <a:r>
              <a:rPr lang="en-US" sz="2000" b="1" dirty="0" err="1">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là</a:t>
            </a:r>
            <a:r>
              <a:rPr lang="en-US" sz="2000" b="1" dirty="0">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 </a:t>
            </a:r>
            <a:r>
              <a:rPr lang="en-US" sz="2000" b="1" dirty="0" err="1">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gì</a:t>
            </a:r>
            <a:r>
              <a:rPr lang="en-US" sz="2000" b="1" dirty="0">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a:t>
            </a:r>
          </a:p>
          <a:p>
            <a:endParaRPr lang="en-US" sz="2000" b="1" dirty="0">
              <a:solidFill>
                <a:schemeClr val="accent3">
                  <a:lumMod val="75000"/>
                </a:schemeClr>
              </a:solidFill>
              <a:latin typeface="Montserrat" panose="00000500000000000000" pitchFamily="2" charset="0"/>
              <a:ea typeface="Times New Roman" panose="02020603050405020304" pitchFamily="18" charset="0"/>
              <a:cs typeface="Times New Roman" panose="02020603050405020304" pitchFamily="18" charset="0"/>
            </a:endParaRPr>
          </a:p>
          <a:p>
            <a:endParaRPr lang="en-US" sz="2000" b="1"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endParaRPr>
          </a:p>
          <a:p>
            <a:r>
              <a:rPr lang="vi-VN"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Entropy về căn bản là công thức tính “vẩn đục” </a:t>
            </a:r>
            <a:r>
              <a:rPr lang="en-US"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(impurity) </a:t>
            </a:r>
            <a:r>
              <a:rPr lang="vi-VN"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của một Node, tính “vẩn đục” chính là thước đo của sự ngẫu nhiên, nó cho biết dữ liệu của chúng ta ngẫu nhiên như nào. Và một nhánh cây “t</a:t>
            </a:r>
            <a:r>
              <a:rPr lang="en-US" sz="1600" dirty="0" err="1">
                <a:solidFill>
                  <a:schemeClr val="tx1"/>
                </a:solidFill>
                <a:latin typeface="Montserrat" panose="00000500000000000000" pitchFamily="2" charset="0"/>
                <a:ea typeface="Times New Roman" panose="02020603050405020304" pitchFamily="18" charset="0"/>
                <a:cs typeface="Times New Roman" panose="02020603050405020304" pitchFamily="18" charset="0"/>
              </a:rPr>
              <a:t>inh</a:t>
            </a:r>
            <a:r>
              <a:rPr lang="vi-VN"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 khiết” </a:t>
            </a:r>
            <a:r>
              <a:rPr lang="en-US"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(purity) </a:t>
            </a:r>
            <a:r>
              <a:rPr lang="vi-VN" sz="1600"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rPr>
              <a:t>là chỉ trả về đúng một dữ liệu “Yes” hoặc “No”.</a:t>
            </a:r>
            <a:endParaRPr lang="en-US" sz="1600" dirty="0">
              <a:solidFill>
                <a:schemeClr val="tx1"/>
              </a:solidFill>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59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a:solidFill>
                  <a:schemeClr val="accent3">
                    <a:lumMod val="75000"/>
                  </a:schemeClr>
                </a:solidFill>
                <a:latin typeface="Montserrat" panose="00000500000000000000" pitchFamily="2" charset="0"/>
              </a:rPr>
              <a:t>b</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Thuật</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toán</a:t>
            </a:r>
            <a:r>
              <a:rPr lang="en-US" sz="2000" b="1" i="0">
                <a:solidFill>
                  <a:schemeClr val="accent3">
                    <a:lumMod val="75000"/>
                  </a:schemeClr>
                </a:solidFill>
                <a:effectLst/>
                <a:latin typeface="Montserrat" panose="00000500000000000000" pitchFamily="2" charset="0"/>
              </a:rPr>
              <a:t> ID3</a:t>
            </a:r>
            <a:endParaRPr lang="vi-VN" sz="2000" b="1" i="0">
              <a:solidFill>
                <a:schemeClr val="accent3">
                  <a:lumMod val="75000"/>
                </a:schemeClr>
              </a:solidFill>
              <a:effectLst/>
              <a:latin typeface="Montserrat" panose="00000500000000000000"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5AB07C-7664-AEAF-4145-596F6896517B}"/>
                  </a:ext>
                </a:extLst>
              </p:cNvPr>
              <p:cNvSpPr txBox="1"/>
              <p:nvPr/>
            </p:nvSpPr>
            <p:spPr>
              <a:xfrm>
                <a:off x="153240" y="646241"/>
                <a:ext cx="5720691" cy="2143536"/>
              </a:xfrm>
              <a:prstGeom prst="rect">
                <a:avLst/>
              </a:prstGeom>
              <a:noFill/>
            </p:spPr>
            <p:txBody>
              <a:bodyPr wrap="square" lIns="91440" tIns="45720" rIns="91440" bIns="45720" anchor="t">
                <a:spAutoFit/>
              </a:bodyPr>
              <a:lstStyle/>
              <a:p>
                <a:r>
                  <a:rPr lang="en-US" sz="2000" b="1" dirty="0">
                    <a:solidFill>
                      <a:schemeClr val="bg2">
                        <a:lumMod val="90000"/>
                        <a:lumOff val="10000"/>
                      </a:schemeClr>
                    </a:solidFill>
                    <a:latin typeface="Montserrat" panose="00000500000000000000" pitchFamily="2" charset="0"/>
                    <a:ea typeface="Times New Roman" panose="02020603050405020304" pitchFamily="18" charset="0"/>
                    <a:cs typeface="Times New Roman" panose="02020603050405020304" pitchFamily="18" charset="0"/>
                  </a:rPr>
                  <a:t>Information Gain</a:t>
                </a:r>
              </a:p>
              <a:p>
                <a:endParaRPr lang="en-US" sz="2000" b="1" dirty="0">
                  <a:solidFill>
                    <a:schemeClr val="tx1"/>
                  </a:solidFill>
                  <a:latin typeface="Montserrat" panose="00000500000000000000" pitchFamily="2" charset="0"/>
                  <a:ea typeface="Times New Roman" panose="02020603050405020304" pitchFamily="18" charset="0"/>
                  <a:cs typeface="Times New Roman" panose="02020603050405020304" pitchFamily="18" charset="0"/>
                </a:endParaRPr>
              </a:p>
              <a:p>
                <a:pPr>
                  <a:lnSpc>
                    <a:spcPct val="150000"/>
                  </a:lnSpc>
                </a:pPr>
                <a:r>
                  <a:rPr lang="vi-VN" sz="1600" b="1" dirty="0">
                    <a:latin typeface="Montserrat" panose="00000500000000000000" pitchFamily="2" charset="0"/>
                    <a:ea typeface="Times New Roman" panose="02020603050405020304" pitchFamily="18" charset="0"/>
                    <a:cs typeface="Times New Roman" panose="02020603050405020304" pitchFamily="18" charset="0"/>
                  </a:rPr>
                  <a:t>Được tính bởi công thức:</a:t>
                </a:r>
                <a:endParaRPr lang="en-US" sz="1600" b="1" dirty="0">
                  <a:latin typeface="Montserrat" panose="00000500000000000000" pitchFamily="2" charset="0"/>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vi-VN" sz="1600" b="1" i="1">
                          <a:latin typeface="Cambria Math" panose="02040503050406030204" pitchFamily="18" charset="0"/>
                          <a:ea typeface="Calibri" panose="020F0502020204030204" pitchFamily="34" charset="0"/>
                          <a:cs typeface="Times New Roman" panose="02020603050405020304" pitchFamily="18" charset="0"/>
                        </a:rPr>
                        <m:t>𝑮</m:t>
                      </m:r>
                      <m:d>
                        <m:dPr>
                          <m:ctrlPr>
                            <a:rPr lang="en-US" sz="1600" b="1" i="1">
                              <a:latin typeface="Cambria Math" panose="02040503050406030204" pitchFamily="18" charset="0"/>
                              <a:ea typeface="Calibri" panose="020F0502020204030204" pitchFamily="34" charset="0"/>
                              <a:cs typeface="Times New Roman" panose="02020603050405020304" pitchFamily="18" charset="0"/>
                            </a:rPr>
                          </m:ctrlPr>
                        </m:dPr>
                        <m:e>
                          <m:r>
                            <a:rPr lang="vi-VN" sz="1600" b="1" i="1">
                              <a:latin typeface="Cambria Math" panose="02040503050406030204" pitchFamily="18" charset="0"/>
                              <a:ea typeface="Calibri" panose="020F0502020204030204" pitchFamily="34" charset="0"/>
                              <a:cs typeface="Times New Roman" panose="02020603050405020304" pitchFamily="18" charset="0"/>
                            </a:rPr>
                            <m:t>𝒙</m:t>
                          </m:r>
                          <m:r>
                            <a:rPr lang="vi-VN" sz="1600" b="1" i="1">
                              <a:latin typeface="Cambria Math" panose="02040503050406030204" pitchFamily="18" charset="0"/>
                              <a:ea typeface="Calibri" panose="020F0502020204030204" pitchFamily="34" charset="0"/>
                              <a:cs typeface="Times New Roman" panose="02020603050405020304" pitchFamily="18" charset="0"/>
                            </a:rPr>
                            <m:t>,</m:t>
                          </m:r>
                          <m:r>
                            <a:rPr lang="vi-VN" sz="1600" b="1" i="1">
                              <a:latin typeface="Cambria Math" panose="02040503050406030204" pitchFamily="18" charset="0"/>
                              <a:ea typeface="Calibri" panose="020F0502020204030204" pitchFamily="34" charset="0"/>
                              <a:cs typeface="Times New Roman" panose="02020603050405020304" pitchFamily="18" charset="0"/>
                            </a:rPr>
                            <m:t>𝑺</m:t>
                          </m:r>
                        </m:e>
                      </m:d>
                      <m:r>
                        <a:rPr lang="vi-VN" sz="1600" b="1" i="1">
                          <a:latin typeface="Cambria Math" panose="02040503050406030204" pitchFamily="18" charset="0"/>
                          <a:ea typeface="Calibri" panose="020F0502020204030204" pitchFamily="34" charset="0"/>
                          <a:cs typeface="Times New Roman" panose="02020603050405020304" pitchFamily="18" charset="0"/>
                        </a:rPr>
                        <m:t>=</m:t>
                      </m:r>
                      <m:r>
                        <a:rPr lang="vi-VN" sz="1600" b="1" i="1">
                          <a:latin typeface="Cambria Math" panose="02040503050406030204" pitchFamily="18" charset="0"/>
                          <a:ea typeface="Calibri" panose="020F0502020204030204" pitchFamily="34" charset="0"/>
                          <a:cs typeface="Times New Roman" panose="02020603050405020304" pitchFamily="18" charset="0"/>
                        </a:rPr>
                        <m:t>𝑯</m:t>
                      </m:r>
                      <m:d>
                        <m:dPr>
                          <m:ctrlPr>
                            <a:rPr lang="en-US" sz="1600" b="1" i="1">
                              <a:latin typeface="Cambria Math" panose="02040503050406030204" pitchFamily="18" charset="0"/>
                              <a:ea typeface="Calibri" panose="020F0502020204030204" pitchFamily="34" charset="0"/>
                              <a:cs typeface="Times New Roman" panose="02020603050405020304" pitchFamily="18" charset="0"/>
                            </a:rPr>
                          </m:ctrlPr>
                        </m:dPr>
                        <m:e>
                          <m:r>
                            <a:rPr lang="vi-VN" sz="1600" b="1" i="1">
                              <a:latin typeface="Cambria Math" panose="02040503050406030204" pitchFamily="18" charset="0"/>
                              <a:ea typeface="Calibri" panose="020F0502020204030204" pitchFamily="34" charset="0"/>
                              <a:cs typeface="Times New Roman" panose="02020603050405020304" pitchFamily="18" charset="0"/>
                            </a:rPr>
                            <m:t>𝑺</m:t>
                          </m:r>
                        </m:e>
                      </m:d>
                      <m:r>
                        <a:rPr lang="vi-VN" sz="1600" b="1" i="1">
                          <a:latin typeface="Cambria Math" panose="02040503050406030204" pitchFamily="18" charset="0"/>
                          <a:ea typeface="Calibri" panose="020F0502020204030204" pitchFamily="34" charset="0"/>
                          <a:cs typeface="Times New Roman" panose="02020603050405020304" pitchFamily="18" charset="0"/>
                        </a:rPr>
                        <m:t>−</m:t>
                      </m:r>
                      <m:r>
                        <a:rPr lang="vi-VN" sz="1600" b="1" i="1">
                          <a:latin typeface="Cambria Math" panose="02040503050406030204" pitchFamily="18" charset="0"/>
                          <a:ea typeface="Calibri" panose="020F0502020204030204" pitchFamily="34" charset="0"/>
                          <a:cs typeface="Times New Roman" panose="02020603050405020304" pitchFamily="18" charset="0"/>
                        </a:rPr>
                        <m:t>𝑯</m:t>
                      </m:r>
                      <m:r>
                        <a:rPr lang="vi-VN" sz="1600" b="1" i="1">
                          <a:latin typeface="Cambria Math" panose="02040503050406030204" pitchFamily="18" charset="0"/>
                          <a:ea typeface="Calibri" panose="020F0502020204030204" pitchFamily="34" charset="0"/>
                          <a:cs typeface="Times New Roman" panose="02020603050405020304" pitchFamily="18" charset="0"/>
                        </a:rPr>
                        <m:t>(</m:t>
                      </m:r>
                      <m:r>
                        <a:rPr lang="vi-VN" sz="1600" b="1" i="1">
                          <a:latin typeface="Cambria Math" panose="02040503050406030204" pitchFamily="18" charset="0"/>
                          <a:ea typeface="Calibri" panose="020F0502020204030204" pitchFamily="34" charset="0"/>
                          <a:cs typeface="Times New Roman" panose="02020603050405020304" pitchFamily="18" charset="0"/>
                        </a:rPr>
                        <m:t>𝒙</m:t>
                      </m:r>
                      <m:r>
                        <a:rPr lang="vi-VN" sz="1600" b="1" i="1">
                          <a:latin typeface="Cambria Math" panose="02040503050406030204" pitchFamily="18" charset="0"/>
                          <a:ea typeface="Calibri" panose="020F0502020204030204" pitchFamily="34" charset="0"/>
                          <a:cs typeface="Times New Roman" panose="02020603050405020304" pitchFamily="18" charset="0"/>
                        </a:rPr>
                        <m:t>,</m:t>
                      </m:r>
                      <m:r>
                        <a:rPr lang="vi-VN" sz="1600" b="1" i="1">
                          <a:latin typeface="Cambria Math" panose="02040503050406030204" pitchFamily="18" charset="0"/>
                          <a:ea typeface="Calibri" panose="020F0502020204030204" pitchFamily="34" charset="0"/>
                          <a:cs typeface="Times New Roman" panose="02020603050405020304" pitchFamily="18" charset="0"/>
                        </a:rPr>
                        <m:t>𝑺</m:t>
                      </m:r>
                      <m:r>
                        <a:rPr lang="vi-VN" sz="1600" b="1"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600" b="1" dirty="0">
                  <a:latin typeface="Montserrat" panose="00000500000000000000" pitchFamily="2" charset="0"/>
                  <a:ea typeface="Calibri" panose="020F0502020204030204" pitchFamily="34" charset="0"/>
                  <a:cs typeface="Times New Roman" panose="02020603050405020304" pitchFamily="18" charset="0"/>
                </a:endParaRPr>
              </a:p>
              <a:p>
                <a:pPr>
                  <a:lnSpc>
                    <a:spcPct val="150000"/>
                  </a:lnSpc>
                </a:pPr>
                <a:r>
                  <a:rPr lang="vi-VN" sz="1600" b="1" dirty="0">
                    <a:latin typeface="Montserrat" panose="00000500000000000000" pitchFamily="2" charset="0"/>
                    <a:ea typeface="Times New Roman" panose="02020603050405020304" pitchFamily="18" charset="0"/>
                    <a:cs typeface="Times New Roman" panose="02020603050405020304" pitchFamily="18" charset="0"/>
                  </a:rPr>
                  <a:t>Với </a:t>
                </a:r>
                <a14:m>
                  <m:oMath xmlns:m="http://schemas.openxmlformats.org/officeDocument/2006/math">
                    <m:r>
                      <a:rPr lang="vi-VN" sz="1600" b="1" i="1">
                        <a:latin typeface="Cambria Math" panose="02040503050406030204" pitchFamily="18" charset="0"/>
                        <a:ea typeface="Times New Roman" panose="02020603050405020304" pitchFamily="18" charset="0"/>
                        <a:cs typeface="Times New Roman" panose="02020603050405020304" pitchFamily="18" charset="0"/>
                      </a:rPr>
                      <m:t>𝑯</m:t>
                    </m:r>
                    <m:r>
                      <a:rPr lang="vi-VN" sz="1600" b="1" i="1">
                        <a:latin typeface="Cambria Math" panose="02040503050406030204" pitchFamily="18" charset="0"/>
                        <a:ea typeface="Times New Roman" panose="02020603050405020304" pitchFamily="18" charset="0"/>
                        <a:cs typeface="Times New Roman" panose="02020603050405020304" pitchFamily="18" charset="0"/>
                      </a:rPr>
                      <m:t>(</m:t>
                    </m:r>
                    <m:r>
                      <a:rPr lang="vi-VN" sz="1600" b="1" i="1">
                        <a:latin typeface="Cambria Math" panose="02040503050406030204" pitchFamily="18" charset="0"/>
                        <a:ea typeface="Times New Roman" panose="02020603050405020304" pitchFamily="18" charset="0"/>
                        <a:cs typeface="Times New Roman" panose="02020603050405020304" pitchFamily="18" charset="0"/>
                      </a:rPr>
                      <m:t>𝑺</m:t>
                    </m:r>
                    <m:r>
                      <a:rPr lang="vi-VN" sz="1600" b="1" i="1">
                        <a:latin typeface="Cambria Math" panose="02040503050406030204" pitchFamily="18" charset="0"/>
                        <a:ea typeface="Times New Roman" panose="02020603050405020304" pitchFamily="18" charset="0"/>
                        <a:cs typeface="Times New Roman" panose="02020603050405020304" pitchFamily="18" charset="0"/>
                      </a:rPr>
                      <m:t>)</m:t>
                    </m:r>
                  </m:oMath>
                </a14:m>
                <a:r>
                  <a:rPr lang="vi-VN" sz="1600" b="1" dirty="0">
                    <a:latin typeface="Montserrat" panose="00000500000000000000" pitchFamily="2" charset="0"/>
                    <a:ea typeface="Times New Roman" panose="02020603050405020304" pitchFamily="18" charset="0"/>
                    <a:cs typeface="Times New Roman" panose="02020603050405020304" pitchFamily="18" charset="0"/>
                  </a:rPr>
                  <a:t> là Entropy của toàn bộ dữ liệu.</a:t>
                </a:r>
                <a:endParaRPr lang="en-US" sz="1600" b="1" dirty="0">
                  <a:latin typeface="Montserrat" panose="00000500000000000000" pitchFamily="2" charset="0"/>
                  <a:ea typeface="Calibri" panose="020F0502020204030204" pitchFamily="34" charset="0"/>
                  <a:cs typeface="Times New Roman" panose="02020603050405020304" pitchFamily="18" charset="0"/>
                </a:endParaRPr>
              </a:p>
              <a:p>
                <a:pPr>
                  <a:lnSpc>
                    <a:spcPct val="150000"/>
                  </a:lnSpc>
                </a:pPr>
                <a14:m>
                  <m:oMath xmlns:m="http://schemas.openxmlformats.org/officeDocument/2006/math">
                    <m:r>
                      <a:rPr lang="vi-VN" sz="1600" b="1" i="1">
                        <a:latin typeface="Cambria Math" panose="02040503050406030204" pitchFamily="18" charset="0"/>
                        <a:ea typeface="Times New Roman" panose="02020603050405020304" pitchFamily="18" charset="0"/>
                        <a:cs typeface="Times New Roman" panose="02020603050405020304" pitchFamily="18" charset="0"/>
                      </a:rPr>
                      <m:t>𝑯</m:t>
                    </m:r>
                    <m:d>
                      <m:dPr>
                        <m:ctrlPr>
                          <a:rPr lang="en-US" sz="1600" b="1" i="1">
                            <a:latin typeface="Cambria Math" panose="02040503050406030204" pitchFamily="18" charset="0"/>
                            <a:ea typeface="Times New Roman" panose="02020603050405020304" pitchFamily="18" charset="0"/>
                            <a:cs typeface="Times New Roman" panose="02020603050405020304" pitchFamily="18" charset="0"/>
                          </a:rPr>
                        </m:ctrlPr>
                      </m:dPr>
                      <m:e>
                        <m:r>
                          <a:rPr lang="vi-VN" sz="1600" b="1" i="1">
                            <a:latin typeface="Cambria Math" panose="02040503050406030204" pitchFamily="18" charset="0"/>
                            <a:ea typeface="Times New Roman" panose="02020603050405020304" pitchFamily="18" charset="0"/>
                            <a:cs typeface="Times New Roman" panose="02020603050405020304" pitchFamily="18" charset="0"/>
                          </a:rPr>
                          <m:t>𝒙</m:t>
                        </m:r>
                        <m:r>
                          <a:rPr lang="vi-VN" sz="1600" b="1" i="1">
                            <a:latin typeface="Cambria Math" panose="02040503050406030204" pitchFamily="18" charset="0"/>
                            <a:ea typeface="Times New Roman" panose="02020603050405020304" pitchFamily="18" charset="0"/>
                            <a:cs typeface="Times New Roman" panose="02020603050405020304" pitchFamily="18" charset="0"/>
                          </a:rPr>
                          <m:t>,</m:t>
                        </m:r>
                        <m:r>
                          <a:rPr lang="vi-VN" sz="1600" b="1" i="1">
                            <a:latin typeface="Cambria Math" panose="02040503050406030204" pitchFamily="18" charset="0"/>
                            <a:ea typeface="Times New Roman" panose="02020603050405020304" pitchFamily="18" charset="0"/>
                            <a:cs typeface="Times New Roman" panose="02020603050405020304" pitchFamily="18" charset="0"/>
                          </a:rPr>
                          <m:t>𝑺</m:t>
                        </m:r>
                      </m:e>
                    </m:d>
                  </m:oMath>
                </a14:m>
                <a:r>
                  <a:rPr lang="vi-VN" sz="1600" b="1" dirty="0">
                    <a:latin typeface="Montserrat" panose="00000500000000000000" pitchFamily="2" charset="0"/>
                    <a:ea typeface="Times New Roman" panose="02020603050405020304" pitchFamily="18" charset="0"/>
                    <a:cs typeface="Times New Roman" panose="02020603050405020304" pitchFamily="18" charset="0"/>
                  </a:rPr>
                  <a:t> là Entropy của thuộc tính x.</a:t>
                </a:r>
                <a:endParaRPr lang="en-US" sz="1600" b="1" dirty="0">
                  <a:latin typeface="Montserrat" panose="00000500000000000000" pitchFamily="2"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05AB07C-7664-AEAF-4145-596F6896517B}"/>
                  </a:ext>
                </a:extLst>
              </p:cNvPr>
              <p:cNvSpPr txBox="1">
                <a:spLocks noRot="1" noChangeAspect="1" noMove="1" noResize="1" noEditPoints="1" noAdjustHandles="1" noChangeArrowheads="1" noChangeShapeType="1" noTextEdit="1"/>
              </p:cNvSpPr>
              <p:nvPr/>
            </p:nvSpPr>
            <p:spPr>
              <a:xfrm>
                <a:off x="153240" y="646241"/>
                <a:ext cx="5720691" cy="2143536"/>
              </a:xfrm>
              <a:prstGeom prst="rect">
                <a:avLst/>
              </a:prstGeom>
              <a:blipFill>
                <a:blip r:embed="rId3"/>
                <a:stretch>
                  <a:fillRect l="-1065" t="-1136" b="-2557"/>
                </a:stretch>
              </a:blipFill>
            </p:spPr>
            <p:txBody>
              <a:bodyPr/>
              <a:lstStyle/>
              <a:p>
                <a:r>
                  <a:rPr lang="en-US">
                    <a:noFill/>
                  </a:rPr>
                  <a:t> </a:t>
                </a:r>
              </a:p>
            </p:txBody>
          </p:sp>
        </mc:Fallback>
      </mc:AlternateContent>
    </p:spTree>
    <p:extLst>
      <p:ext uri="{BB962C8B-B14F-4D97-AF65-F5344CB8AC3E}">
        <p14:creationId xmlns:p14="http://schemas.microsoft.com/office/powerpoint/2010/main" val="16802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a:solidFill>
                  <a:schemeClr val="accent3">
                    <a:lumMod val="75000"/>
                  </a:schemeClr>
                </a:solidFill>
                <a:latin typeface="Montserrat" panose="00000500000000000000" pitchFamily="2" charset="0"/>
              </a:rPr>
              <a:t>b</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Thuật</a:t>
            </a:r>
            <a:r>
              <a:rPr lang="en-US" sz="2000" b="1" i="0">
                <a:solidFill>
                  <a:schemeClr val="accent3">
                    <a:lumMod val="75000"/>
                  </a:schemeClr>
                </a:solidFill>
                <a:effectLst/>
                <a:latin typeface="Montserrat" panose="00000500000000000000" pitchFamily="2" charset="0"/>
              </a:rPr>
              <a:t> </a:t>
            </a:r>
            <a:r>
              <a:rPr lang="en-US" sz="2000" b="1" i="0" err="1">
                <a:solidFill>
                  <a:schemeClr val="accent3">
                    <a:lumMod val="75000"/>
                  </a:schemeClr>
                </a:solidFill>
                <a:effectLst/>
                <a:latin typeface="Montserrat" panose="00000500000000000000" pitchFamily="2" charset="0"/>
              </a:rPr>
              <a:t>toán</a:t>
            </a:r>
            <a:r>
              <a:rPr lang="en-US" sz="2000" b="1" i="0">
                <a:solidFill>
                  <a:schemeClr val="accent3">
                    <a:lumMod val="75000"/>
                  </a:schemeClr>
                </a:solidFill>
                <a:effectLst/>
                <a:latin typeface="Montserrat" panose="00000500000000000000" pitchFamily="2" charset="0"/>
              </a:rPr>
              <a:t> ID3</a:t>
            </a:r>
            <a:endParaRPr lang="vi-VN" sz="2000" b="1" i="0">
              <a:solidFill>
                <a:schemeClr val="accent3">
                  <a:lumMod val="75000"/>
                </a:schemeClr>
              </a:solidFill>
              <a:effectLst/>
              <a:latin typeface="Montserrat" panose="00000500000000000000" pitchFamily="2" charset="0"/>
            </a:endParaRPr>
          </a:p>
        </p:txBody>
      </p:sp>
      <p:sp>
        <p:nvSpPr>
          <p:cNvPr id="3" name="TextBox 2">
            <a:extLst>
              <a:ext uri="{FF2B5EF4-FFF2-40B4-BE49-F238E27FC236}">
                <a16:creationId xmlns:a16="http://schemas.microsoft.com/office/drawing/2014/main" id="{605AB07C-7664-AEAF-4145-596F6896517B}"/>
              </a:ext>
            </a:extLst>
          </p:cNvPr>
          <p:cNvSpPr txBox="1"/>
          <p:nvPr/>
        </p:nvSpPr>
        <p:spPr>
          <a:xfrm>
            <a:off x="0" y="787652"/>
            <a:ext cx="6206836" cy="2861681"/>
          </a:xfrm>
          <a:prstGeom prst="rect">
            <a:avLst/>
          </a:prstGeom>
          <a:noFill/>
        </p:spPr>
        <p:txBody>
          <a:bodyPr wrap="square" lIns="91440" tIns="45720" rIns="91440" bIns="45720" anchor="t">
            <a:spAutoFit/>
          </a:bodyPr>
          <a:lstStyle/>
          <a:p>
            <a:pPr lvl="8"/>
            <a:r>
              <a:rPr lang="vi-VN" sz="1600" b="1" dirty="0">
                <a:latin typeface="Montserrat" panose="00000500000000000000" pitchFamily="2" charset="0"/>
              </a:rPr>
              <a:t>Giải thuật ID3 xây dựng cây quyết định được trình bày như sau: </a:t>
            </a:r>
            <a:endParaRPr lang="en-US" sz="1600" b="1" dirty="0">
              <a:latin typeface="Montserrat" panose="00000500000000000000" pitchFamily="2" charset="0"/>
            </a:endParaRPr>
          </a:p>
          <a:p>
            <a:pPr lvl="8"/>
            <a:endParaRPr lang="vi-VN" sz="1600" b="1" dirty="0">
              <a:latin typeface="Montserrat" panose="00000500000000000000" pitchFamily="2" charset="0"/>
            </a:endParaRPr>
          </a:p>
          <a:p>
            <a:pPr marL="342900" lvl="0" indent="-342900">
              <a:lnSpc>
                <a:spcPct val="150000"/>
              </a:lnSpc>
              <a:buFont typeface="+mj-lt"/>
              <a:buAutoNum type="arabicPeriod"/>
            </a:pPr>
            <a:r>
              <a:rPr lang="vi-VN" sz="1800" dirty="0">
                <a:latin typeface="Montserrat" panose="00000500000000000000" pitchFamily="2" charset="0"/>
                <a:ea typeface="Calibri" panose="020F0502020204030204" pitchFamily="34" charset="0"/>
                <a:cs typeface="Times New Roman" panose="02020603050405020304" pitchFamily="18" charset="0"/>
              </a:rPr>
              <a:t>Tính entropy cho toàn bộ dữ liệu.</a:t>
            </a:r>
            <a:endParaRPr lang="en-US" sz="1800" dirty="0">
              <a:latin typeface="Montserrat" panose="00000500000000000000" pitchFamily="2"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vi-VN" sz="1800" dirty="0">
                <a:latin typeface="Montserrat" panose="00000500000000000000" pitchFamily="2" charset="0"/>
                <a:ea typeface="Calibri" panose="020F0502020204030204" pitchFamily="34" charset="0"/>
                <a:cs typeface="Times New Roman" panose="02020603050405020304" pitchFamily="18" charset="0"/>
              </a:rPr>
              <a:t>Tính entropy cho từng đặc trưng.</a:t>
            </a:r>
            <a:endParaRPr lang="en-US" sz="1800" dirty="0">
              <a:latin typeface="Montserrat" panose="00000500000000000000" pitchFamily="2"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vi-VN" sz="1800" dirty="0">
                <a:latin typeface="Montserrat" panose="00000500000000000000" pitchFamily="2" charset="0"/>
                <a:ea typeface="Calibri" panose="020F0502020204030204" pitchFamily="34" charset="0"/>
                <a:cs typeface="Times New Roman" panose="02020603050405020304" pitchFamily="18" charset="0"/>
              </a:rPr>
              <a:t>Chọn ra đặc trưng có Information Gain cao nhất và đưa vào cây.</a:t>
            </a:r>
            <a:endParaRPr lang="en-US" sz="1800" dirty="0">
              <a:latin typeface="Montserrat" panose="00000500000000000000" pitchFamily="2"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vi-VN" sz="1800" dirty="0">
                <a:latin typeface="Montserrat" panose="00000500000000000000" pitchFamily="2" charset="0"/>
                <a:ea typeface="Calibri" panose="020F0502020204030204" pitchFamily="34" charset="0"/>
                <a:cs typeface="Times New Roman" panose="02020603050405020304" pitchFamily="18" charset="0"/>
              </a:rPr>
              <a:t>Lặp lại cho đến khi có cây hoàn chỉnh.</a:t>
            </a:r>
            <a:endParaRPr lang="en-US" sz="1800" dirty="0">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41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anim calcmode="lin" valueType="num">
                                      <p:cBhvr>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9"/>
          <p:cNvSpPr txBox="1">
            <a:spLocks noGrp="1"/>
          </p:cNvSpPr>
          <p:nvPr>
            <p:ph type="title"/>
          </p:nvPr>
        </p:nvSpPr>
        <p:spPr>
          <a:xfrm>
            <a:off x="3112880" y="906332"/>
            <a:ext cx="2525920" cy="1097975"/>
          </a:xfr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000">
                <a:latin typeface="Montserrat" panose="00000500000000000000" pitchFamily="2" charset="0"/>
              </a:rPr>
              <a:t>Hồ Trung Tín </a:t>
            </a:r>
            <a:r>
              <a:rPr lang="en-US" sz="2000" b="0">
                <a:latin typeface="Montserrat" panose="00000500000000000000" pitchFamily="2" charset="0"/>
              </a:rPr>
              <a:t>21521536</a:t>
            </a:r>
          </a:p>
        </p:txBody>
      </p:sp>
      <p:sp>
        <p:nvSpPr>
          <p:cNvPr id="15" name="Title 14">
            <a:extLst>
              <a:ext uri="{FF2B5EF4-FFF2-40B4-BE49-F238E27FC236}">
                <a16:creationId xmlns:a16="http://schemas.microsoft.com/office/drawing/2014/main" id="{8A3537C7-CA43-D7E0-10A5-54FA5F34E6C2}"/>
              </a:ext>
            </a:extLst>
          </p:cNvPr>
          <p:cNvSpPr>
            <a:spLocks noGrp="1"/>
          </p:cNvSpPr>
          <p:nvPr>
            <p:ph type="title" idx="2"/>
          </p:nvPr>
        </p:nvSpPr>
        <p:spPr>
          <a:xfrm>
            <a:off x="5740400" y="906332"/>
            <a:ext cx="3323771" cy="1098507"/>
          </a:xfrm>
        </p:spPr>
        <p:txBody>
          <a:bodyPr/>
          <a:lstStyle/>
          <a:p>
            <a:pPr algn="ctr"/>
            <a:r>
              <a:rPr lang="en-US" sz="2000">
                <a:latin typeface="Montserrat" panose="00000500000000000000" pitchFamily="2" charset="0"/>
              </a:rPr>
              <a:t>Nguyễn </a:t>
            </a:r>
            <a:r>
              <a:rPr lang="en-US" sz="2000" err="1">
                <a:latin typeface="Montserrat" panose="00000500000000000000" pitchFamily="2" charset="0"/>
              </a:rPr>
              <a:t>Tô</a:t>
            </a:r>
            <a:r>
              <a:rPr lang="en-US" sz="2000">
                <a:latin typeface="Montserrat" panose="00000500000000000000" pitchFamily="2" charset="0"/>
              </a:rPr>
              <a:t> </a:t>
            </a:r>
            <a:r>
              <a:rPr lang="en-US" sz="2000" err="1">
                <a:latin typeface="Montserrat" panose="00000500000000000000" pitchFamily="2" charset="0"/>
              </a:rPr>
              <a:t>Thiên</a:t>
            </a:r>
            <a:r>
              <a:rPr lang="en-US" sz="2000">
                <a:latin typeface="Montserrat" panose="00000500000000000000" pitchFamily="2" charset="0"/>
              </a:rPr>
              <a:t> </a:t>
            </a:r>
            <a:r>
              <a:rPr lang="en-US" sz="2000" err="1">
                <a:latin typeface="Montserrat" panose="00000500000000000000" pitchFamily="2" charset="0"/>
              </a:rPr>
              <a:t>Bảo</a:t>
            </a:r>
            <a:r>
              <a:rPr lang="en-US" sz="2000">
                <a:latin typeface="Montserrat" panose="00000500000000000000" pitchFamily="2" charset="0"/>
              </a:rPr>
              <a:t> </a:t>
            </a:r>
            <a:r>
              <a:rPr lang="en-US" sz="1800" b="0">
                <a:effectLst/>
                <a:latin typeface="Montserrat" panose="00000500000000000000" pitchFamily="2" charset="0"/>
                <a:ea typeface="Calibri" panose="020F0502020204030204" pitchFamily="34" charset="0"/>
              </a:rPr>
              <a:t>21521857</a:t>
            </a:r>
            <a:endParaRPr lang="en-US" sz="2000" b="0">
              <a:latin typeface="Montserrat" panose="00000500000000000000" pitchFamily="2" charset="0"/>
            </a:endParaRPr>
          </a:p>
        </p:txBody>
      </p:sp>
      <p:sp>
        <p:nvSpPr>
          <p:cNvPr id="17" name="Title 16">
            <a:extLst>
              <a:ext uri="{FF2B5EF4-FFF2-40B4-BE49-F238E27FC236}">
                <a16:creationId xmlns:a16="http://schemas.microsoft.com/office/drawing/2014/main" id="{78979065-A70C-108D-89B0-DD11787E0F33}"/>
              </a:ext>
            </a:extLst>
          </p:cNvPr>
          <p:cNvSpPr>
            <a:spLocks noGrp="1"/>
          </p:cNvSpPr>
          <p:nvPr>
            <p:ph type="title" idx="4"/>
          </p:nvPr>
        </p:nvSpPr>
        <p:spPr>
          <a:xfrm>
            <a:off x="4601030" y="2589408"/>
            <a:ext cx="2652266" cy="1098507"/>
          </a:xfrm>
        </p:spPr>
        <p:txBody>
          <a:bodyPr/>
          <a:lstStyle/>
          <a:p>
            <a:pPr algn="ctr"/>
            <a:r>
              <a:rPr lang="en-US" sz="1800">
                <a:solidFill>
                  <a:srgbClr val="050505"/>
                </a:solidFill>
                <a:effectLst/>
                <a:latin typeface="Montserrat" panose="00000500000000000000" pitchFamily="2" charset="0"/>
                <a:ea typeface="Calibri" panose="020F0502020204030204" pitchFamily="34" charset="0"/>
              </a:rPr>
              <a:t>Ngô </a:t>
            </a:r>
            <a:r>
              <a:rPr lang="en-US" sz="1800" err="1">
                <a:solidFill>
                  <a:srgbClr val="050505"/>
                </a:solidFill>
                <a:effectLst/>
                <a:latin typeface="Montserrat" panose="00000500000000000000" pitchFamily="2" charset="0"/>
                <a:ea typeface="Calibri" panose="020F0502020204030204" pitchFamily="34" charset="0"/>
              </a:rPr>
              <a:t>Trần</a:t>
            </a:r>
            <a:r>
              <a:rPr lang="en-US" sz="1800">
                <a:solidFill>
                  <a:srgbClr val="050505"/>
                </a:solidFill>
                <a:effectLst/>
                <a:latin typeface="Montserrat" panose="00000500000000000000" pitchFamily="2" charset="0"/>
                <a:ea typeface="Calibri" panose="020F0502020204030204" pitchFamily="34" charset="0"/>
              </a:rPr>
              <a:t> </a:t>
            </a:r>
            <a:r>
              <a:rPr lang="en-US" sz="1800" err="1">
                <a:solidFill>
                  <a:srgbClr val="050505"/>
                </a:solidFill>
                <a:effectLst/>
                <a:latin typeface="Montserrat" panose="00000500000000000000" pitchFamily="2" charset="0"/>
                <a:ea typeface="Calibri" panose="020F0502020204030204" pitchFamily="34" charset="0"/>
              </a:rPr>
              <a:t>Tuấn</a:t>
            </a:r>
            <a:r>
              <a:rPr lang="en-US" sz="1800">
                <a:solidFill>
                  <a:srgbClr val="050505"/>
                </a:solidFill>
                <a:effectLst/>
                <a:latin typeface="Montserrat" panose="00000500000000000000" pitchFamily="2" charset="0"/>
                <a:ea typeface="Calibri" panose="020F0502020204030204" pitchFamily="34" charset="0"/>
              </a:rPr>
              <a:t> Anh </a:t>
            </a:r>
            <a:r>
              <a:rPr lang="en-US" sz="1800" b="0">
                <a:solidFill>
                  <a:srgbClr val="050505"/>
                </a:solidFill>
                <a:effectLst/>
                <a:latin typeface="Montserrat" panose="00000500000000000000" pitchFamily="2" charset="0"/>
                <a:ea typeface="Calibri" panose="020F0502020204030204" pitchFamily="34" charset="0"/>
              </a:rPr>
              <a:t>21520567</a:t>
            </a:r>
            <a:endParaRPr lang="en-US" sz="2000" b="0">
              <a:latin typeface="Montserrat" panose="00000500000000000000" pitchFamily="2" charset="0"/>
            </a:endParaRPr>
          </a:p>
        </p:txBody>
      </p:sp>
      <p:sp>
        <p:nvSpPr>
          <p:cNvPr id="19" name="Title 18">
            <a:extLst>
              <a:ext uri="{FF2B5EF4-FFF2-40B4-BE49-F238E27FC236}">
                <a16:creationId xmlns:a16="http://schemas.microsoft.com/office/drawing/2014/main" id="{4C22F6DE-E222-E8B4-4178-0EAA22408802}"/>
              </a:ext>
            </a:extLst>
          </p:cNvPr>
          <p:cNvSpPr>
            <a:spLocks noGrp="1"/>
          </p:cNvSpPr>
          <p:nvPr>
            <p:ph type="title" idx="6"/>
          </p:nvPr>
        </p:nvSpPr>
        <p:spPr>
          <a:xfrm>
            <a:off x="-72571" y="-65313"/>
            <a:ext cx="2946400" cy="5275942"/>
          </a:xfrm>
        </p:spPr>
        <p:txBody>
          <a:bodyPr/>
          <a:lstStyle/>
          <a:p>
            <a:pPr algn="ctr"/>
            <a:r>
              <a:rPr lang="en-US" sz="4500">
                <a:latin typeface="Montserrat" panose="00000500000000000000" pitchFamily="2" charset="0"/>
              </a:rPr>
              <a:t>Thành Viên</a:t>
            </a:r>
          </a:p>
        </p:txBody>
      </p:sp>
      <p:sp>
        <p:nvSpPr>
          <p:cNvPr id="23" name="Google Shape;199;p31">
            <a:extLst>
              <a:ext uri="{FF2B5EF4-FFF2-40B4-BE49-F238E27FC236}">
                <a16:creationId xmlns:a16="http://schemas.microsoft.com/office/drawing/2014/main" id="{D27E6B0C-E3B4-36D9-1148-C4CFC64F02E3}"/>
              </a:ext>
            </a:extLst>
          </p:cNvPr>
          <p:cNvSpPr/>
          <p:nvPr/>
        </p:nvSpPr>
        <p:spPr>
          <a:xfrm>
            <a:off x="3882354" y="762800"/>
            <a:ext cx="842263" cy="13922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p31">
            <a:extLst>
              <a:ext uri="{FF2B5EF4-FFF2-40B4-BE49-F238E27FC236}">
                <a16:creationId xmlns:a16="http://schemas.microsoft.com/office/drawing/2014/main" id="{F66C12C7-3B0D-F698-58E4-5469AB5BF8A4}"/>
              </a:ext>
            </a:extLst>
          </p:cNvPr>
          <p:cNvSpPr/>
          <p:nvPr/>
        </p:nvSpPr>
        <p:spPr>
          <a:xfrm>
            <a:off x="6988193" y="762800"/>
            <a:ext cx="842263" cy="13922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9;p31">
            <a:extLst>
              <a:ext uri="{FF2B5EF4-FFF2-40B4-BE49-F238E27FC236}">
                <a16:creationId xmlns:a16="http://schemas.microsoft.com/office/drawing/2014/main" id="{D27E6B0C-E3B4-36D9-1148-C4CFC64F02E3}"/>
              </a:ext>
            </a:extLst>
          </p:cNvPr>
          <p:cNvSpPr/>
          <p:nvPr/>
        </p:nvSpPr>
        <p:spPr>
          <a:xfrm>
            <a:off x="5506031" y="2449649"/>
            <a:ext cx="842263" cy="13922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352941" y="1989612"/>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a:rPr>
              <a:t>3. </a:t>
            </a:r>
            <a:r>
              <a:rPr lang="en-US" err="1">
                <a:latin typeface="Montserrat"/>
              </a:rPr>
              <a:t>Xây</a:t>
            </a:r>
            <a:r>
              <a:rPr lang="en-US">
                <a:latin typeface="Montserrat"/>
              </a:rPr>
              <a:t> </a:t>
            </a:r>
            <a:r>
              <a:rPr lang="en-US" err="1">
                <a:latin typeface="Montserrat"/>
              </a:rPr>
              <a:t>Dựng</a:t>
            </a:r>
            <a:r>
              <a:rPr lang="en-US">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7" name="TextBox 6">
            <a:extLst>
              <a:ext uri="{FF2B5EF4-FFF2-40B4-BE49-F238E27FC236}">
                <a16:creationId xmlns:a16="http://schemas.microsoft.com/office/drawing/2014/main" id="{C2684E21-15A4-83D6-2908-A2559C344DBC}"/>
              </a:ext>
            </a:extLst>
          </p:cNvPr>
          <p:cNvSpPr txBox="1"/>
          <p:nvPr/>
        </p:nvSpPr>
        <p:spPr>
          <a:xfrm>
            <a:off x="196328" y="644110"/>
            <a:ext cx="5861957" cy="1077218"/>
          </a:xfrm>
          <a:prstGeom prst="rect">
            <a:avLst/>
          </a:prstGeom>
          <a:noFill/>
        </p:spPr>
        <p:txBody>
          <a:bodyPr wrap="square">
            <a:spAutoFit/>
          </a:bodyPr>
          <a:lstStyle/>
          <a:p>
            <a:r>
              <a:rPr lang="en-US" sz="1800" b="1" i="0" u="none" strike="noStrike" dirty="0" err="1">
                <a:solidFill>
                  <a:srgbClr val="212529"/>
                </a:solidFill>
                <a:effectLst/>
                <a:latin typeface="Montserrat" panose="00000500000000000000" pitchFamily="2" charset="0"/>
              </a:rPr>
              <a:t>Áp</a:t>
            </a:r>
            <a:r>
              <a:rPr lang="en-US" sz="1800" b="1" i="0" u="none" strike="noStrike" dirty="0">
                <a:solidFill>
                  <a:srgbClr val="212529"/>
                </a:solidFill>
                <a:effectLst/>
                <a:latin typeface="Montserrat" panose="00000500000000000000" pitchFamily="2" charset="0"/>
              </a:rPr>
              <a:t> dụng </a:t>
            </a:r>
            <a:r>
              <a:rPr lang="en-US" sz="1800" b="1" i="0" u="none" strike="noStrike" dirty="0" err="1">
                <a:solidFill>
                  <a:srgbClr val="212529"/>
                </a:solidFill>
                <a:effectLst/>
                <a:latin typeface="Montserrat" panose="00000500000000000000" pitchFamily="2" charset="0"/>
              </a:rPr>
              <a:t>giải</a:t>
            </a:r>
            <a:r>
              <a:rPr lang="en-US" sz="1800" b="1" i="0" u="none" strike="noStrike" dirty="0">
                <a:solidFill>
                  <a:srgbClr val="212529"/>
                </a:solidFill>
                <a:effectLst/>
                <a:latin typeface="Montserrat" panose="00000500000000000000" pitchFamily="2" charset="0"/>
              </a:rPr>
              <a:t> </a:t>
            </a:r>
            <a:r>
              <a:rPr lang="en-US" sz="1800" b="1" i="0" u="none" strike="noStrike" dirty="0" err="1">
                <a:solidFill>
                  <a:srgbClr val="212529"/>
                </a:solidFill>
                <a:effectLst/>
                <a:latin typeface="Montserrat" panose="00000500000000000000" pitchFamily="2" charset="0"/>
              </a:rPr>
              <a:t>thuật</a:t>
            </a:r>
            <a:r>
              <a:rPr lang="en-US" sz="1800" b="1" i="0" u="none" strike="noStrike" dirty="0">
                <a:solidFill>
                  <a:srgbClr val="212529"/>
                </a:solidFill>
                <a:effectLst/>
                <a:latin typeface="Montserrat" panose="00000500000000000000" pitchFamily="2" charset="0"/>
              </a:rPr>
              <a:t> ID3 </a:t>
            </a:r>
            <a:r>
              <a:rPr lang="en-US" sz="1800" b="1" i="0" u="none" strike="noStrike" dirty="0" err="1">
                <a:solidFill>
                  <a:srgbClr val="212529"/>
                </a:solidFill>
                <a:effectLst/>
                <a:latin typeface="Montserrat" panose="00000500000000000000" pitchFamily="2" charset="0"/>
              </a:rPr>
              <a:t>vào</a:t>
            </a:r>
            <a:r>
              <a:rPr lang="en-US" sz="1800" b="1" i="0" u="none" strike="noStrike" dirty="0">
                <a:solidFill>
                  <a:srgbClr val="212529"/>
                </a:solidFill>
                <a:effectLst/>
                <a:latin typeface="Montserrat" panose="00000500000000000000" pitchFamily="2" charset="0"/>
              </a:rPr>
              <a:t> </a:t>
            </a:r>
            <a:r>
              <a:rPr lang="en-US" sz="1800" b="1" i="0" u="none" strike="noStrike" dirty="0" err="1">
                <a:solidFill>
                  <a:srgbClr val="212529"/>
                </a:solidFill>
                <a:effectLst/>
                <a:latin typeface="Montserrat" panose="00000500000000000000" pitchFamily="2" charset="0"/>
              </a:rPr>
              <a:t>bài</a:t>
            </a:r>
            <a:r>
              <a:rPr lang="en-US" sz="1800" b="1" i="0" u="none" strike="noStrike" dirty="0">
                <a:solidFill>
                  <a:srgbClr val="212529"/>
                </a:solidFill>
                <a:effectLst/>
                <a:latin typeface="Montserrat" panose="00000500000000000000" pitchFamily="2" charset="0"/>
              </a:rPr>
              <a:t> </a:t>
            </a:r>
            <a:r>
              <a:rPr lang="en-US" sz="1800" b="1" i="0" u="none" strike="noStrike" dirty="0" err="1">
                <a:solidFill>
                  <a:srgbClr val="212529"/>
                </a:solidFill>
                <a:effectLst/>
                <a:latin typeface="Montserrat" panose="00000500000000000000" pitchFamily="2" charset="0"/>
              </a:rPr>
              <a:t>toán</a:t>
            </a:r>
            <a:r>
              <a:rPr lang="en-US" sz="1800" b="1" i="0" u="none" strike="noStrike" dirty="0">
                <a:solidFill>
                  <a:srgbClr val="212529"/>
                </a:solidFill>
                <a:effectLst/>
                <a:latin typeface="Montserrat" panose="00000500000000000000" pitchFamily="2" charset="0"/>
              </a:rPr>
              <a:t> </a:t>
            </a:r>
            <a:r>
              <a:rPr lang="en-US" sz="1800" b="1" i="0" u="none" strike="noStrike" dirty="0" err="1">
                <a:solidFill>
                  <a:srgbClr val="212529"/>
                </a:solidFill>
                <a:effectLst/>
                <a:latin typeface="Montserrat" panose="00000500000000000000" pitchFamily="2" charset="0"/>
              </a:rPr>
              <a:t>dự</a:t>
            </a:r>
            <a:r>
              <a:rPr lang="en-US" sz="1800" b="1" i="0" u="none" strike="noStrike" dirty="0">
                <a:solidFill>
                  <a:srgbClr val="212529"/>
                </a:solidFill>
                <a:effectLst/>
                <a:latin typeface="Montserrat" panose="00000500000000000000" pitchFamily="2" charset="0"/>
              </a:rPr>
              <a:t> </a:t>
            </a:r>
            <a:r>
              <a:rPr lang="en-US" sz="1800" b="1" i="0" u="none" strike="noStrike" dirty="0" err="1">
                <a:solidFill>
                  <a:srgbClr val="212529"/>
                </a:solidFill>
                <a:effectLst/>
                <a:latin typeface="Montserrat" panose="00000500000000000000" pitchFamily="2" charset="0"/>
              </a:rPr>
              <a:t>đoán</a:t>
            </a:r>
            <a:r>
              <a:rPr lang="en-US" sz="1800" b="1" i="0" u="none" strike="noStrike" dirty="0">
                <a:solidFill>
                  <a:srgbClr val="212529"/>
                </a:solidFill>
                <a:effectLst/>
                <a:latin typeface="Montserrat" panose="00000500000000000000" pitchFamily="2" charset="0"/>
              </a:rPr>
              <a:t>:</a:t>
            </a:r>
          </a:p>
          <a:p>
            <a:endParaRPr lang="en-US" dirty="0">
              <a:solidFill>
                <a:srgbClr val="212529"/>
              </a:solidFill>
              <a:latin typeface="Montserrat" panose="00000500000000000000" pitchFamily="2" charset="0"/>
            </a:endParaRPr>
          </a:p>
          <a:p>
            <a:r>
              <a:rPr lang="en-US" sz="1600" b="0" i="0" u="none" strike="noStrike" dirty="0">
                <a:solidFill>
                  <a:srgbClr val="212529"/>
                </a:solidFill>
                <a:effectLst/>
                <a:latin typeface="Montserrat" panose="00000500000000000000" pitchFamily="2" charset="0"/>
              </a:rPr>
              <a:t>   </a:t>
            </a:r>
            <a:r>
              <a:rPr lang="vi-VN" sz="1600" b="0" i="0" u="none" strike="noStrike" dirty="0">
                <a:solidFill>
                  <a:srgbClr val="212529"/>
                </a:solidFill>
                <a:effectLst/>
                <a:latin typeface="Montserrat" panose="00000500000000000000" pitchFamily="2" charset="0"/>
              </a:rPr>
              <a:t>Sau đây là bài toán về sự dự đoán có chơi tennis hay không chơi tennis. </a:t>
            </a:r>
            <a:endParaRPr lang="en-US" sz="1600" b="1" dirty="0">
              <a:latin typeface="Montserrat" panose="00000500000000000000" pitchFamily="2" charset="0"/>
            </a:endParaRPr>
          </a:p>
        </p:txBody>
      </p:sp>
      <p:pic>
        <p:nvPicPr>
          <p:cNvPr id="2054" name="Picture 6">
            <a:extLst>
              <a:ext uri="{FF2B5EF4-FFF2-40B4-BE49-F238E27FC236}">
                <a16:creationId xmlns:a16="http://schemas.microsoft.com/office/drawing/2014/main" id="{AEC87C8A-5D50-3B74-51FE-10EBF2818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21328"/>
            <a:ext cx="6181344" cy="342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1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7" name="TextBox 6">
            <a:extLst>
              <a:ext uri="{FF2B5EF4-FFF2-40B4-BE49-F238E27FC236}">
                <a16:creationId xmlns:a16="http://schemas.microsoft.com/office/drawing/2014/main" id="{C2684E21-15A4-83D6-2908-A2559C344DBC}"/>
              </a:ext>
            </a:extLst>
          </p:cNvPr>
          <p:cNvSpPr txBox="1"/>
          <p:nvPr/>
        </p:nvSpPr>
        <p:spPr>
          <a:xfrm>
            <a:off x="1" y="555866"/>
            <a:ext cx="5990248" cy="2446824"/>
          </a:xfrm>
          <a:prstGeom prst="rect">
            <a:avLst/>
          </a:prstGeom>
          <a:noFill/>
        </p:spPr>
        <p:txBody>
          <a:bodyPr wrap="square">
            <a:spAutoFit/>
          </a:bodyPr>
          <a:lstStyle/>
          <a:p>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toàn</a:t>
            </a:r>
            <a:r>
              <a:rPr lang="en-GB" sz="2000" b="1" dirty="0">
                <a:latin typeface="Montserrat" panose="00000500000000000000" pitchFamily="2" charset="0"/>
              </a:rPr>
              <a:t> </a:t>
            </a:r>
            <a:r>
              <a:rPr lang="en-GB" sz="2000" b="1" dirty="0" err="1">
                <a:latin typeface="Montserrat" panose="00000500000000000000" pitchFamily="2" charset="0"/>
              </a:rPr>
              <a:t>bộ</a:t>
            </a:r>
            <a:r>
              <a:rPr lang="en-GB" sz="2000" b="1" dirty="0">
                <a:latin typeface="Montserrat" panose="00000500000000000000" pitchFamily="2" charset="0"/>
              </a:rPr>
              <a:t> </a:t>
            </a:r>
            <a:r>
              <a:rPr lang="en-GB" sz="2000" b="1" dirty="0" err="1">
                <a:latin typeface="Montserrat" panose="00000500000000000000" pitchFamily="2" charset="0"/>
              </a:rPr>
              <a:t>dữ</a:t>
            </a:r>
            <a:r>
              <a:rPr lang="en-GB" sz="2000" b="1" dirty="0">
                <a:latin typeface="Montserrat" panose="00000500000000000000" pitchFamily="2" charset="0"/>
              </a:rPr>
              <a:t> </a:t>
            </a:r>
            <a:r>
              <a:rPr lang="en-GB" sz="2000" b="1" dirty="0" err="1">
                <a:latin typeface="Montserrat" panose="00000500000000000000" pitchFamily="2" charset="0"/>
              </a:rPr>
              <a:t>liệu</a:t>
            </a:r>
            <a:endParaRPr lang="en-US" b="1" dirty="0">
              <a:solidFill>
                <a:srgbClr val="212529"/>
              </a:solidFill>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cap="none" normalizeH="0" baseline="0" dirty="0">
              <a:ln>
                <a:noFill/>
              </a:ln>
              <a:solidFill>
                <a:srgbClr val="212529"/>
              </a:solidFill>
              <a:latin typeface="Montserrat" panose="00000500000000000000" pitchFamily="2" charset="0"/>
              <a:ea typeface="Calibri" panose="020F0502020204030204" pitchFamily="3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pP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Đây</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có</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thể</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được</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coi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là</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một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bài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toán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dự</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đoán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liệu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đội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bóng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có</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chơi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bóng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không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dựa</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trên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các</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quan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sát</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thời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tiết. Ở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đây</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các</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quan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sát</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đều</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ở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dạng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categorical.</a:t>
            </a:r>
          </a:p>
          <a:p>
            <a:pPr marL="285750" marR="0" lvl="0" indent="-285750" algn="l" defTabSz="914400" rtl="0" eaLnBrk="0" fontAlgn="base" latinLnBrk="0" hangingPunct="0">
              <a:lnSpc>
                <a:spcPct val="100000"/>
              </a:lnSpc>
              <a:spcBef>
                <a:spcPct val="0"/>
              </a:spcBef>
              <a:spcAft>
                <a:spcPct val="0"/>
              </a:spcAft>
              <a:buClrTx/>
              <a:buSzTx/>
              <a:buFontTx/>
              <a:buChar char="-"/>
            </a:pPr>
            <a:endPar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pP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Trong 14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giá</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trị</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đầu</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ra</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ở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Bảng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trên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có</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5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giá</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trị</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bằng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1"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no</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và</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9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giá</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trị</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bằng</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1"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yes</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endParaRPr kumimoji="0" lang="en-US" altLang="en-US" sz="170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endParaRPr>
          </a:p>
        </p:txBody>
      </p:sp>
      <p:pic>
        <p:nvPicPr>
          <p:cNvPr id="3" name="Picture 5" descr="Diagram&#10;&#10;Description automatically generated">
            <a:extLst>
              <a:ext uri="{FF2B5EF4-FFF2-40B4-BE49-F238E27FC236}">
                <a16:creationId xmlns:a16="http://schemas.microsoft.com/office/drawing/2014/main" id="{EA4558BE-5D8D-CE02-137F-033C6B3D0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713" y="3660187"/>
            <a:ext cx="4011930" cy="10452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1ABA4D-5792-5DB8-7309-3C86D8D19AF8}"/>
              </a:ext>
            </a:extLst>
          </p:cNvPr>
          <p:cNvSpPr txBox="1"/>
          <p:nvPr/>
        </p:nvSpPr>
        <p:spPr>
          <a:xfrm>
            <a:off x="0" y="3110345"/>
            <a:ext cx="6279355" cy="353943"/>
          </a:xfrm>
          <a:prstGeom prst="rect">
            <a:avLst/>
          </a:prstGeom>
          <a:noFill/>
        </p:spPr>
        <p:txBody>
          <a:bodyPr wrap="square" rtlCol="0">
            <a:spAutoFit/>
          </a:bodyPr>
          <a:lstStyle/>
          <a:p>
            <a:pPr marL="285750" indent="-285750">
              <a:buFont typeface="Montserrat" panose="00000500000000000000" pitchFamily="2" charset="0"/>
              <a:buChar char="‐"/>
            </a:pP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Entropy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cho</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toàn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bộ</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dữ</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liệu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của</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bài</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toán</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kumimoji="0" lang="en-US" altLang="en-US" sz="1700" i="0" u="none" strike="noStrike" cap="none" normalizeH="0" baseline="0" dirty="0" err="1">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là</a:t>
            </a:r>
            <a:r>
              <a:rPr kumimoji="0" lang="en-US" altLang="en-US" sz="1700" i="0" u="none" strike="noStrike" cap="none" normalizeH="0" baseline="0" dirty="0">
                <a:ln>
                  <a:noFill/>
                </a:ln>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a:t>
            </a:r>
            <a:endParaRPr lang="en-US" sz="1700" dirty="0"/>
          </a:p>
        </p:txBody>
      </p:sp>
    </p:spTree>
    <p:extLst>
      <p:ext uri="{BB962C8B-B14F-4D97-AF65-F5344CB8AC3E}">
        <p14:creationId xmlns:p14="http://schemas.microsoft.com/office/powerpoint/2010/main" val="121164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pic>
        <p:nvPicPr>
          <p:cNvPr id="2" name="Picture 1">
            <a:extLst>
              <a:ext uri="{FF2B5EF4-FFF2-40B4-BE49-F238E27FC236}">
                <a16:creationId xmlns:a16="http://schemas.microsoft.com/office/drawing/2014/main" id="{FE15A31F-30FA-C2A4-9621-E11DF56D1CDD}"/>
              </a:ext>
            </a:extLst>
          </p:cNvPr>
          <p:cNvPicPr>
            <a:picLocks noChangeAspect="1"/>
          </p:cNvPicPr>
          <p:nvPr/>
        </p:nvPicPr>
        <p:blipFill>
          <a:blip r:embed="rId3"/>
          <a:stretch>
            <a:fillRect/>
          </a:stretch>
        </p:blipFill>
        <p:spPr>
          <a:xfrm>
            <a:off x="147352" y="646241"/>
            <a:ext cx="5984651" cy="4221149"/>
          </a:xfrm>
          <a:prstGeom prst="rect">
            <a:avLst/>
          </a:prstGeom>
        </p:spPr>
      </p:pic>
    </p:spTree>
    <p:extLst>
      <p:ext uri="{BB962C8B-B14F-4D97-AF65-F5344CB8AC3E}">
        <p14:creationId xmlns:p14="http://schemas.microsoft.com/office/powerpoint/2010/main" val="402521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pic>
        <p:nvPicPr>
          <p:cNvPr id="3" name="Picture 2">
            <a:extLst>
              <a:ext uri="{FF2B5EF4-FFF2-40B4-BE49-F238E27FC236}">
                <a16:creationId xmlns:a16="http://schemas.microsoft.com/office/drawing/2014/main" id="{05F7191E-963C-3EB2-445E-4F3CF865C2D5}"/>
              </a:ext>
            </a:extLst>
          </p:cNvPr>
          <p:cNvPicPr>
            <a:picLocks noChangeAspect="1"/>
          </p:cNvPicPr>
          <p:nvPr/>
        </p:nvPicPr>
        <p:blipFill>
          <a:blip r:embed="rId3"/>
          <a:stretch>
            <a:fillRect/>
          </a:stretch>
        </p:blipFill>
        <p:spPr>
          <a:xfrm>
            <a:off x="746286" y="1658690"/>
            <a:ext cx="4236720" cy="1897380"/>
          </a:xfrm>
          <a:prstGeom prst="rect">
            <a:avLst/>
          </a:prstGeom>
        </p:spPr>
      </p:pic>
      <p:pic>
        <p:nvPicPr>
          <p:cNvPr id="4" name="Picture 3">
            <a:extLst>
              <a:ext uri="{FF2B5EF4-FFF2-40B4-BE49-F238E27FC236}">
                <a16:creationId xmlns:a16="http://schemas.microsoft.com/office/drawing/2014/main" id="{999E20DD-3A9F-D364-2454-38583B63DCB4}"/>
              </a:ext>
            </a:extLst>
          </p:cNvPr>
          <p:cNvPicPr>
            <a:picLocks noChangeAspect="1"/>
          </p:cNvPicPr>
          <p:nvPr/>
        </p:nvPicPr>
        <p:blipFill>
          <a:blip r:embed="rId4"/>
          <a:stretch>
            <a:fillRect/>
          </a:stretch>
        </p:blipFill>
        <p:spPr>
          <a:xfrm>
            <a:off x="444661" y="3556070"/>
            <a:ext cx="4937760" cy="533400"/>
          </a:xfrm>
          <a:prstGeom prst="rect">
            <a:avLst/>
          </a:prstGeom>
        </p:spPr>
      </p:pic>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637773"/>
            <a:ext cx="62793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tất</a:t>
            </a:r>
            <a:r>
              <a:rPr lang="en-GB" sz="2000" b="1" dirty="0">
                <a:latin typeface="Montserrat" panose="00000500000000000000" pitchFamily="2" charset="0"/>
              </a:rPr>
              <a:t> </a:t>
            </a:r>
            <a:r>
              <a:rPr lang="en-GB" sz="2000" b="1" dirty="0" err="1">
                <a:latin typeface="Montserrat" panose="00000500000000000000" pitchFamily="2" charset="0"/>
              </a:rPr>
              <a:t>cả</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2000" b="1"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Outlook</a:t>
            </a:r>
          </a:p>
          <a:p>
            <a:pPr lvl="8" eaLnBrk="0" fontAlgn="base" hangingPunct="0">
              <a:spcBef>
                <a:spcPct val="0"/>
              </a:spcBef>
              <a:spcAft>
                <a:spcPct val="0"/>
              </a:spcAft>
              <a:buClrTx/>
              <a:buSzPct val="100000"/>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5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pic>
        <p:nvPicPr>
          <p:cNvPr id="3" name="Picture 2">
            <a:extLst>
              <a:ext uri="{FF2B5EF4-FFF2-40B4-BE49-F238E27FC236}">
                <a16:creationId xmlns:a16="http://schemas.microsoft.com/office/drawing/2014/main" id="{A9B52CC8-1675-7986-85C8-1FD4E253D5FF}"/>
              </a:ext>
            </a:extLst>
          </p:cNvPr>
          <p:cNvPicPr>
            <a:picLocks noChangeAspect="1"/>
          </p:cNvPicPr>
          <p:nvPr/>
        </p:nvPicPr>
        <p:blipFill>
          <a:blip r:embed="rId3"/>
          <a:stretch>
            <a:fillRect/>
          </a:stretch>
        </p:blipFill>
        <p:spPr>
          <a:xfrm>
            <a:off x="132947" y="816863"/>
            <a:ext cx="6058414" cy="4304993"/>
          </a:xfrm>
          <a:prstGeom prst="rect">
            <a:avLst/>
          </a:prstGeom>
        </p:spPr>
      </p:pic>
    </p:spTree>
    <p:extLst>
      <p:ext uri="{BB962C8B-B14F-4D97-AF65-F5344CB8AC3E}">
        <p14:creationId xmlns:p14="http://schemas.microsoft.com/office/powerpoint/2010/main" val="2016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637773"/>
            <a:ext cx="62793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tất</a:t>
            </a:r>
            <a:r>
              <a:rPr lang="en-GB" sz="2000" b="1" dirty="0">
                <a:latin typeface="Montserrat" panose="00000500000000000000" pitchFamily="2" charset="0"/>
              </a:rPr>
              <a:t> </a:t>
            </a:r>
            <a:r>
              <a:rPr lang="en-GB" sz="2000" b="1" dirty="0" err="1">
                <a:latin typeface="Montserrat" panose="00000500000000000000" pitchFamily="2" charset="0"/>
              </a:rPr>
              <a:t>cả</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2000" b="1"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Temperature</a:t>
            </a:r>
          </a:p>
          <a:p>
            <a:pPr lvl="8" eaLnBrk="0" fontAlgn="base" hangingPunct="0">
              <a:spcBef>
                <a:spcPct val="0"/>
              </a:spcBef>
              <a:spcAft>
                <a:spcPct val="0"/>
              </a:spcAft>
              <a:buClrTx/>
              <a:buSzPct val="100000"/>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Text, letter&#10;&#10;Description automatically generated">
            <a:extLst>
              <a:ext uri="{FF2B5EF4-FFF2-40B4-BE49-F238E27FC236}">
                <a16:creationId xmlns:a16="http://schemas.microsoft.com/office/drawing/2014/main" id="{3BD69263-4C15-0DCB-4737-E1C262651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 y="1767840"/>
            <a:ext cx="6096000" cy="232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3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791661"/>
            <a:ext cx="627935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tất</a:t>
            </a:r>
            <a:r>
              <a:rPr lang="en-GB" sz="2000" b="1" dirty="0">
                <a:latin typeface="Montserrat" panose="00000500000000000000" pitchFamily="2" charset="0"/>
              </a:rPr>
              <a:t> </a:t>
            </a:r>
            <a:r>
              <a:rPr lang="en-GB" sz="2000" b="1" dirty="0" err="1">
                <a:latin typeface="Montserrat" panose="00000500000000000000" pitchFamily="2" charset="0"/>
              </a:rPr>
              <a:t>cả</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2000" b="1"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Tương</a:t>
            </a: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tự</a:t>
            </a: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với</a:t>
            </a: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humidity </a:t>
            </a:r>
            <a:r>
              <a:rPr kumimoji="0" lang="en-US" altLang="en-US" sz="20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wind :</a:t>
            </a: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96AD55-E913-D676-948A-82F1D65E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49" y="2377440"/>
            <a:ext cx="6037952" cy="64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6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2" y="745274"/>
            <a:ext cx="62793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US" sz="2800" b="1" dirty="0" err="1">
                <a:latin typeface="Montserrat" panose="00000500000000000000" pitchFamily="2" charset="0"/>
              </a:rPr>
              <a:t>Tính</a:t>
            </a:r>
            <a:r>
              <a:rPr lang="en-US" sz="2800" b="1" dirty="0">
                <a:latin typeface="Montserrat" panose="00000500000000000000" pitchFamily="2" charset="0"/>
              </a:rPr>
              <a:t> information gain</a:t>
            </a: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F1B3F6-B1A8-0DD8-24E5-BCAD41061389}"/>
                  </a:ext>
                </a:extLst>
              </p:cNvPr>
              <p:cNvSpPr txBox="1"/>
              <p:nvPr/>
            </p:nvSpPr>
            <p:spPr>
              <a:xfrm>
                <a:off x="0" y="1422382"/>
                <a:ext cx="6279355" cy="1569660"/>
              </a:xfrm>
              <a:prstGeom prst="rect">
                <a:avLst/>
              </a:prstGeom>
              <a:noFill/>
            </p:spPr>
            <p:txBody>
              <a:bodyPr wrap="square">
                <a:spAutoFit/>
              </a:bodyPr>
              <a:lstStyle/>
              <a:p>
                <a:pPr marL="2286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vi-VN" sz="16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outlook</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outlook</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≈0.17</m:t>
                      </m:r>
                    </m:oMath>
                  </m:oMathPara>
                </a14:m>
                <a:endParaRPr lang="en-US" sz="16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2286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temperature</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temperature</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≈0.019</m:t>
                      </m:r>
                    </m:oMath>
                  </m:oMathPara>
                </a14:m>
                <a:endParaRPr lang="en-US" sz="16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2286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humidity</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humidity</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≈0.103</m:t>
                      </m:r>
                    </m:oMath>
                  </m:oMathPara>
                </a14:m>
                <a:endParaRPr lang="en-US" sz="16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22860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wind</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d>
                        <m:dPr>
                          <m:ctrlPr>
                            <a:rPr lang="en-US"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wind</m:t>
                          </m:r>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m:t>
                          </m:r>
                        </m:e>
                      </m:d>
                      <m:r>
                        <a:rPr lang="vi-VN" sz="1600" b="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≈0.032</m:t>
                      </m:r>
                    </m:oMath>
                  </m:oMathPara>
                </a14:m>
                <a:endParaRPr lang="en-US" sz="16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7F1B3F6-B1A8-0DD8-24E5-BCAD41061389}"/>
                  </a:ext>
                </a:extLst>
              </p:cNvPr>
              <p:cNvSpPr txBox="1">
                <a:spLocks noRot="1" noChangeAspect="1" noMove="1" noResize="1" noEditPoints="1" noAdjustHandles="1" noChangeArrowheads="1" noChangeShapeType="1" noTextEdit="1"/>
              </p:cNvSpPr>
              <p:nvPr/>
            </p:nvSpPr>
            <p:spPr>
              <a:xfrm>
                <a:off x="0" y="1422382"/>
                <a:ext cx="6279355" cy="156966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EC17F20-CD99-D0B3-B6A4-FFE0143E60CD}"/>
              </a:ext>
            </a:extLst>
          </p:cNvPr>
          <p:cNvSpPr txBox="1"/>
          <p:nvPr/>
        </p:nvSpPr>
        <p:spPr>
          <a:xfrm>
            <a:off x="0" y="3284529"/>
            <a:ext cx="6279353" cy="1292020"/>
          </a:xfrm>
          <a:prstGeom prst="rect">
            <a:avLst/>
          </a:prstGeom>
          <a:noFill/>
        </p:spPr>
        <p:txBody>
          <a:bodyPr wrap="square">
            <a:spAutoFit/>
          </a:bodyPr>
          <a:lstStyle/>
          <a:p>
            <a:pPr marL="0" marR="0">
              <a:lnSpc>
                <a:spcPct val="150000"/>
              </a:lnSpc>
              <a:spcBef>
                <a:spcPts val="0"/>
              </a:spcBef>
              <a:spcAft>
                <a:spcPts val="0"/>
              </a:spcAft>
            </a:pP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Như</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vậy,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thuộc</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tính</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cần</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chọn</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ở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bước</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đầu</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tiên</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là</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outlook. </a:t>
            </a:r>
          </a:p>
          <a:p>
            <a:pPr marL="0" marR="0">
              <a:lnSpc>
                <a:spcPct val="150000"/>
              </a:lnSpc>
              <a:spcBef>
                <a:spcPts val="0"/>
              </a:spcBef>
              <a:spcAft>
                <a:spcPts val="0"/>
              </a:spcAft>
            </a:pPr>
            <a:r>
              <a:rPr lang="en-US" sz="18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Vì</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information gain G(outlook, S)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là</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lớn</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800" dirty="0" err="1">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nhất</a:t>
            </a:r>
            <a:r>
              <a:rPr lang="en-US" sz="18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88585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2" y="822218"/>
            <a:ext cx="6279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pPr>
            <a:r>
              <a:rPr lang="en-US" sz="2800" b="1" dirty="0">
                <a:solidFill>
                  <a:schemeClr val="tx1"/>
                </a:solidFill>
                <a:latin typeface="Montserrat" panose="00000500000000000000" pitchFamily="2" charset="0"/>
              </a:rPr>
              <a:t>Decision tree ban </a:t>
            </a:r>
            <a:r>
              <a:rPr lang="en-US" sz="2800" b="1" dirty="0" err="1">
                <a:solidFill>
                  <a:schemeClr val="tx1"/>
                </a:solidFill>
                <a:latin typeface="Montserrat" panose="00000500000000000000" pitchFamily="2" charset="0"/>
              </a:rPr>
              <a:t>đầu</a:t>
            </a:r>
            <a:endParaRPr kumimoji="0" lang="en-US" altLang="en-US" sz="2800" b="1"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7" name="Picture 6">
            <a:extLst>
              <a:ext uri="{FF2B5EF4-FFF2-40B4-BE49-F238E27FC236}">
                <a16:creationId xmlns:a16="http://schemas.microsoft.com/office/drawing/2014/main" id="{05E68BA4-52F9-CF88-2F26-80398745735D}"/>
              </a:ext>
            </a:extLst>
          </p:cNvPr>
          <p:cNvPicPr>
            <a:picLocks noChangeAspect="1"/>
          </p:cNvPicPr>
          <p:nvPr/>
        </p:nvPicPr>
        <p:blipFill>
          <a:blip r:embed="rId3"/>
          <a:stretch>
            <a:fillRect/>
          </a:stretch>
        </p:blipFill>
        <p:spPr>
          <a:xfrm>
            <a:off x="825245" y="1683771"/>
            <a:ext cx="5314812" cy="2893943"/>
          </a:xfrm>
          <a:prstGeom prst="rect">
            <a:avLst/>
          </a:prstGeom>
        </p:spPr>
      </p:pic>
    </p:spTree>
    <p:extLst>
      <p:ext uri="{BB962C8B-B14F-4D97-AF65-F5344CB8AC3E}">
        <p14:creationId xmlns:p14="http://schemas.microsoft.com/office/powerpoint/2010/main" val="14107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945549"/>
            <a:ext cx="627935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theo</a:t>
            </a:r>
            <a:r>
              <a:rPr lang="en-GB" sz="2000" b="1" dirty="0">
                <a:latin typeface="Montserrat" panose="00000500000000000000" pitchFamily="2" charset="0"/>
              </a:rPr>
              <a:t> node </a:t>
            </a:r>
            <a:r>
              <a:rPr lang="en-GB" sz="2000" b="1" dirty="0" err="1">
                <a:latin typeface="Montserrat" panose="00000500000000000000" pitchFamily="2" charset="0"/>
              </a:rPr>
              <a:t>gốc</a:t>
            </a:r>
            <a:r>
              <a:rPr lang="en-GB" sz="2000" b="1" dirty="0">
                <a:latin typeface="Montserrat" panose="00000500000000000000" pitchFamily="2" charset="0"/>
              </a:rPr>
              <a:t> </a:t>
            </a:r>
            <a:r>
              <a:rPr lang="en-GB" sz="2000" b="1" dirty="0" err="1">
                <a:latin typeface="Montserrat" panose="00000500000000000000" pitchFamily="2" charset="0"/>
              </a:rPr>
              <a:t>là</a:t>
            </a:r>
            <a:r>
              <a:rPr lang="en-GB" sz="2000" b="1" dirty="0">
                <a:latin typeface="Montserrat" panose="00000500000000000000" pitchFamily="2" charset="0"/>
              </a:rPr>
              <a:t> sunny</a:t>
            </a:r>
          </a:p>
          <a:p>
            <a:pPr marL="0" marR="0" lvl="0" indent="0" algn="l" defTabSz="914400" rtl="0" eaLnBrk="0" fontAlgn="base" latinLnBrk="0" hangingPunct="0">
              <a:lnSpc>
                <a:spcPct val="100000"/>
              </a:lnSpc>
              <a:spcBef>
                <a:spcPct val="0"/>
              </a:spcBef>
              <a:spcAft>
                <a:spcPct val="0"/>
              </a:spcAft>
              <a:buClrTx/>
              <a:buSzTx/>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3CCEF0-3133-8DB6-4017-32EEE707584A}"/>
              </a:ext>
            </a:extLst>
          </p:cNvPr>
          <p:cNvPicPr>
            <a:picLocks noChangeAspect="1"/>
          </p:cNvPicPr>
          <p:nvPr/>
        </p:nvPicPr>
        <p:blipFill>
          <a:blip r:embed="rId3"/>
          <a:stretch>
            <a:fillRect/>
          </a:stretch>
        </p:blipFill>
        <p:spPr>
          <a:xfrm>
            <a:off x="0" y="1785586"/>
            <a:ext cx="6169152" cy="1643488"/>
          </a:xfrm>
          <a:prstGeom prst="rect">
            <a:avLst/>
          </a:prstGeom>
        </p:spPr>
      </p:pic>
      <p:pic>
        <p:nvPicPr>
          <p:cNvPr id="4" name="Picture 3">
            <a:extLst>
              <a:ext uri="{FF2B5EF4-FFF2-40B4-BE49-F238E27FC236}">
                <a16:creationId xmlns:a16="http://schemas.microsoft.com/office/drawing/2014/main" id="{F0001838-D418-BB0F-A7C0-9DB1B0DC3873}"/>
              </a:ext>
            </a:extLst>
          </p:cNvPr>
          <p:cNvPicPr>
            <a:picLocks noChangeAspect="1"/>
          </p:cNvPicPr>
          <p:nvPr/>
        </p:nvPicPr>
        <p:blipFill>
          <a:blip r:embed="rId4"/>
          <a:stretch>
            <a:fillRect/>
          </a:stretch>
        </p:blipFill>
        <p:spPr>
          <a:xfrm>
            <a:off x="648210" y="3646063"/>
            <a:ext cx="4602663" cy="913745"/>
          </a:xfrm>
          <a:prstGeom prst="rect">
            <a:avLst/>
          </a:prstGeom>
        </p:spPr>
      </p:pic>
    </p:spTree>
    <p:extLst>
      <p:ext uri="{BB962C8B-B14F-4D97-AF65-F5344CB8AC3E}">
        <p14:creationId xmlns:p14="http://schemas.microsoft.com/office/powerpoint/2010/main" val="38092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6269182" y="-62345"/>
            <a:ext cx="2874818" cy="5205845"/>
          </a:xfrm>
        </p:spPr>
        <p:txBody>
          <a:bodyPr spcFirstLastPara="1" wrap="square" lIns="91425" tIns="91425" rIns="91425" bIns="91425" anchor="ctr" anchorCtr="0">
            <a:normAutofit/>
          </a:bodyPr>
          <a:lstStyle/>
          <a:p>
            <a:pPr algn="ctr"/>
            <a:r>
              <a:rPr lang="en-US" sz="4400" err="1">
                <a:latin typeface="Montserrat"/>
              </a:rPr>
              <a:t>Nội</a:t>
            </a:r>
            <a:r>
              <a:rPr lang="en-US" sz="4400">
                <a:latin typeface="Montserrat"/>
              </a:rPr>
              <a:t> </a:t>
            </a:r>
            <a:br>
              <a:rPr lang="en-US" sz="4400">
                <a:latin typeface="Montserrat"/>
              </a:rPr>
            </a:br>
            <a:r>
              <a:rPr lang="en-US" sz="4400">
                <a:latin typeface="Montserrat"/>
              </a:rPr>
              <a:t>Dung </a:t>
            </a:r>
            <a:endParaRPr lang="vi-VN" sz="4400"/>
          </a:p>
        </p:txBody>
      </p:sp>
      <p:sp>
        <p:nvSpPr>
          <p:cNvPr id="33" name="TextBox 32">
            <a:extLst>
              <a:ext uri="{FF2B5EF4-FFF2-40B4-BE49-F238E27FC236}">
                <a16:creationId xmlns:a16="http://schemas.microsoft.com/office/drawing/2014/main" id="{048CB0CA-A92C-BADD-D26B-6DC33FAB6EAD}"/>
              </a:ext>
            </a:extLst>
          </p:cNvPr>
          <p:cNvSpPr txBox="1"/>
          <p:nvPr/>
        </p:nvSpPr>
        <p:spPr>
          <a:xfrm>
            <a:off x="0" y="350736"/>
            <a:ext cx="1935126" cy="615553"/>
          </a:xfrm>
          <a:prstGeom prst="rect">
            <a:avLst/>
          </a:prstGeom>
          <a:noFill/>
        </p:spPr>
        <p:txBody>
          <a:bodyPr wrap="square" rtlCol="0">
            <a:spAutoFit/>
          </a:bodyPr>
          <a:lstStyle/>
          <a:p>
            <a:pPr algn="ctr"/>
            <a:r>
              <a:rPr lang="en-US" sz="1700" b="1">
                <a:latin typeface="Montserrat" panose="00000500000000000000" pitchFamily="2" charset="0"/>
              </a:rPr>
              <a:t>1. </a:t>
            </a:r>
            <a:r>
              <a:rPr lang="en-US" sz="1700" b="1" err="1">
                <a:latin typeface="Montserrat" panose="00000500000000000000" pitchFamily="2" charset="0"/>
              </a:rPr>
              <a:t>Giới</a:t>
            </a:r>
            <a:r>
              <a:rPr lang="en-US" sz="1700" b="1">
                <a:latin typeface="Montserrat" panose="00000500000000000000" pitchFamily="2" charset="0"/>
              </a:rPr>
              <a:t> </a:t>
            </a:r>
            <a:r>
              <a:rPr lang="en-US" sz="1700" b="1" err="1">
                <a:latin typeface="Montserrat" panose="00000500000000000000" pitchFamily="2" charset="0"/>
              </a:rPr>
              <a:t>Thiệu</a:t>
            </a:r>
            <a:r>
              <a:rPr lang="en-US" sz="1700" b="1">
                <a:latin typeface="Montserrat" panose="00000500000000000000" pitchFamily="2" charset="0"/>
              </a:rPr>
              <a:t> </a:t>
            </a:r>
            <a:r>
              <a:rPr lang="en-US" sz="1700" b="1" err="1">
                <a:latin typeface="Montserrat" panose="00000500000000000000" pitchFamily="2" charset="0"/>
              </a:rPr>
              <a:t>Về</a:t>
            </a:r>
            <a:endParaRPr lang="en-US" sz="1700" b="1">
              <a:latin typeface="Montserrat" panose="00000500000000000000" pitchFamily="2" charset="0"/>
            </a:endParaRPr>
          </a:p>
          <a:p>
            <a:pPr algn="ctr"/>
            <a:r>
              <a:rPr lang="en-US" sz="1700" b="1">
                <a:latin typeface="Montserrat" panose="00000500000000000000" pitchFamily="2" charset="0"/>
              </a:rPr>
              <a:t>Decision Tree</a:t>
            </a:r>
          </a:p>
        </p:txBody>
      </p:sp>
      <p:sp>
        <p:nvSpPr>
          <p:cNvPr id="34" name="TextBox 33">
            <a:extLst>
              <a:ext uri="{FF2B5EF4-FFF2-40B4-BE49-F238E27FC236}">
                <a16:creationId xmlns:a16="http://schemas.microsoft.com/office/drawing/2014/main" id="{B2708294-998B-4A0A-FCB5-EEEA8635FBE7}"/>
              </a:ext>
            </a:extLst>
          </p:cNvPr>
          <p:cNvSpPr txBox="1"/>
          <p:nvPr/>
        </p:nvSpPr>
        <p:spPr>
          <a:xfrm>
            <a:off x="2492771" y="948340"/>
            <a:ext cx="2603228" cy="615553"/>
          </a:xfrm>
          <a:prstGeom prst="rect">
            <a:avLst/>
          </a:prstGeom>
          <a:noFill/>
        </p:spPr>
        <p:txBody>
          <a:bodyPr wrap="square" rtlCol="0">
            <a:spAutoFit/>
          </a:bodyPr>
          <a:lstStyle/>
          <a:p>
            <a:pPr algn="ctr"/>
            <a:r>
              <a:rPr lang="en-US" sz="1700" b="1" dirty="0">
                <a:latin typeface="Montserrat" panose="00000500000000000000" pitchFamily="2" charset="0"/>
              </a:rPr>
              <a:t>2. </a:t>
            </a:r>
            <a:r>
              <a:rPr lang="en-US" sz="1700" b="1" dirty="0" err="1">
                <a:latin typeface="Montserrat" panose="00000500000000000000" pitchFamily="2" charset="0"/>
              </a:rPr>
              <a:t>Các</a:t>
            </a:r>
            <a:r>
              <a:rPr lang="en-US" sz="1700" b="1" dirty="0">
                <a:latin typeface="Montserrat" panose="00000500000000000000" pitchFamily="2" charset="0"/>
              </a:rPr>
              <a:t> </a:t>
            </a:r>
            <a:r>
              <a:rPr lang="en-US" sz="1700" b="1" dirty="0" err="1">
                <a:latin typeface="Montserrat" panose="00000500000000000000" pitchFamily="2" charset="0"/>
              </a:rPr>
              <a:t>thuật</a:t>
            </a:r>
            <a:r>
              <a:rPr lang="en-US" sz="1700" b="1" dirty="0">
                <a:latin typeface="Montserrat" panose="00000500000000000000" pitchFamily="2" charset="0"/>
              </a:rPr>
              <a:t> </a:t>
            </a:r>
            <a:r>
              <a:rPr lang="en-US" sz="1700" b="1" dirty="0" err="1">
                <a:latin typeface="Montserrat" panose="00000500000000000000" pitchFamily="2" charset="0"/>
              </a:rPr>
              <a:t>ngữ</a:t>
            </a:r>
            <a:r>
              <a:rPr lang="en-US" sz="1700" b="1" dirty="0">
                <a:latin typeface="Montserrat" panose="00000500000000000000" pitchFamily="2" charset="0"/>
              </a:rPr>
              <a:t> </a:t>
            </a:r>
            <a:r>
              <a:rPr lang="en-US" sz="1700" b="1" dirty="0" err="1">
                <a:latin typeface="Montserrat" panose="00000500000000000000" pitchFamily="2" charset="0"/>
              </a:rPr>
              <a:t>trong</a:t>
            </a:r>
            <a:r>
              <a:rPr lang="en-US" sz="1700" b="1" dirty="0">
                <a:latin typeface="Montserrat" panose="00000500000000000000" pitchFamily="2" charset="0"/>
              </a:rPr>
              <a:t> Decision Tree</a:t>
            </a:r>
          </a:p>
        </p:txBody>
      </p:sp>
      <p:sp>
        <p:nvSpPr>
          <p:cNvPr id="35" name="TextBox 34">
            <a:extLst>
              <a:ext uri="{FF2B5EF4-FFF2-40B4-BE49-F238E27FC236}">
                <a16:creationId xmlns:a16="http://schemas.microsoft.com/office/drawing/2014/main" id="{DCC6159D-CE7F-3F7C-3A2E-999CB2A395D1}"/>
              </a:ext>
            </a:extLst>
          </p:cNvPr>
          <p:cNvSpPr txBox="1"/>
          <p:nvPr/>
        </p:nvSpPr>
        <p:spPr>
          <a:xfrm>
            <a:off x="59480" y="1882570"/>
            <a:ext cx="3396603" cy="615553"/>
          </a:xfrm>
          <a:prstGeom prst="rect">
            <a:avLst/>
          </a:prstGeom>
          <a:noFill/>
        </p:spPr>
        <p:txBody>
          <a:bodyPr wrap="square" lIns="91440" tIns="45720" rIns="91440" bIns="45720" rtlCol="0" anchor="t">
            <a:spAutoFit/>
          </a:bodyPr>
          <a:lstStyle/>
          <a:p>
            <a:pPr algn="ctr"/>
            <a:r>
              <a:rPr lang="en-US" sz="1700" b="1">
                <a:latin typeface="Montserrat"/>
              </a:rPr>
              <a:t>3. Các </a:t>
            </a:r>
            <a:r>
              <a:rPr lang="en-US" sz="1700" b="1" err="1">
                <a:latin typeface="Montserrat"/>
              </a:rPr>
              <a:t>bước</a:t>
            </a:r>
            <a:r>
              <a:rPr lang="en-US" sz="1700" b="1">
                <a:latin typeface="Montserrat"/>
              </a:rPr>
              <a:t> </a:t>
            </a:r>
            <a:r>
              <a:rPr lang="en-US" sz="1700" b="1" err="1">
                <a:latin typeface="Montserrat"/>
              </a:rPr>
              <a:t>xây</a:t>
            </a:r>
            <a:r>
              <a:rPr lang="en-US" sz="1700" b="1">
                <a:latin typeface="Montserrat"/>
              </a:rPr>
              <a:t> </a:t>
            </a:r>
            <a:r>
              <a:rPr lang="en-US" sz="1700" b="1" err="1">
                <a:latin typeface="Montserrat"/>
              </a:rPr>
              <a:t>dựng</a:t>
            </a:r>
            <a:r>
              <a:rPr lang="en-US" sz="1700" b="1">
                <a:latin typeface="Montserrat"/>
              </a:rPr>
              <a:t> </a:t>
            </a:r>
            <a:r>
              <a:rPr lang="en-US" sz="1700" b="1" err="1">
                <a:latin typeface="Montserrat"/>
              </a:rPr>
              <a:t>một</a:t>
            </a:r>
            <a:r>
              <a:rPr lang="en-US" sz="1700" b="1">
                <a:latin typeface="Montserrat"/>
              </a:rPr>
              <a:t> </a:t>
            </a:r>
            <a:endParaRPr lang="en-US"/>
          </a:p>
          <a:p>
            <a:pPr algn="ctr"/>
            <a:r>
              <a:rPr lang="en-US" sz="1700" b="1">
                <a:latin typeface="Montserrat"/>
              </a:rPr>
              <a:t>Decision Tree</a:t>
            </a:r>
            <a:endParaRPr lang="en-US"/>
          </a:p>
        </p:txBody>
      </p:sp>
      <p:sp>
        <p:nvSpPr>
          <p:cNvPr id="36" name="TextBox 35">
            <a:extLst>
              <a:ext uri="{FF2B5EF4-FFF2-40B4-BE49-F238E27FC236}">
                <a16:creationId xmlns:a16="http://schemas.microsoft.com/office/drawing/2014/main" id="{C1EF8871-502C-74FF-346E-E84BBAE0590F}"/>
              </a:ext>
            </a:extLst>
          </p:cNvPr>
          <p:cNvSpPr txBox="1"/>
          <p:nvPr/>
        </p:nvSpPr>
        <p:spPr>
          <a:xfrm>
            <a:off x="2807278" y="2614377"/>
            <a:ext cx="2462646" cy="615553"/>
          </a:xfrm>
          <a:prstGeom prst="rect">
            <a:avLst/>
          </a:prstGeom>
          <a:noFill/>
        </p:spPr>
        <p:txBody>
          <a:bodyPr wrap="square" lIns="91440" tIns="45720" rIns="91440" bIns="45720" rtlCol="0" anchor="t">
            <a:spAutoFit/>
          </a:bodyPr>
          <a:lstStyle/>
          <a:p>
            <a:pPr algn="ctr"/>
            <a:r>
              <a:rPr lang="en-US" sz="1700" b="1">
                <a:latin typeface="Montserrat"/>
              </a:rPr>
              <a:t>4. Các </a:t>
            </a:r>
            <a:r>
              <a:rPr lang="en-US" sz="1700" b="1" err="1">
                <a:latin typeface="Montserrat"/>
              </a:rPr>
              <a:t>Loại</a:t>
            </a:r>
            <a:r>
              <a:rPr lang="en-US" sz="1700" b="1">
                <a:latin typeface="Montserrat"/>
              </a:rPr>
              <a:t> </a:t>
            </a:r>
            <a:endParaRPr lang="en-US" sz="1700" b="1">
              <a:latin typeface="Montserrat" panose="00000500000000000000" pitchFamily="2" charset="0"/>
            </a:endParaRPr>
          </a:p>
          <a:p>
            <a:pPr algn="ctr"/>
            <a:r>
              <a:rPr lang="en-US" sz="1700" b="1">
                <a:latin typeface="Montserrat"/>
              </a:rPr>
              <a:t>Decision Tree</a:t>
            </a:r>
          </a:p>
        </p:txBody>
      </p:sp>
      <p:sp>
        <p:nvSpPr>
          <p:cNvPr id="37" name="TextBox 36">
            <a:extLst>
              <a:ext uri="{FF2B5EF4-FFF2-40B4-BE49-F238E27FC236}">
                <a16:creationId xmlns:a16="http://schemas.microsoft.com/office/drawing/2014/main" id="{2E11B6FA-7161-1862-1873-0DF5C8A20250}"/>
              </a:ext>
            </a:extLst>
          </p:cNvPr>
          <p:cNvSpPr txBox="1"/>
          <p:nvPr/>
        </p:nvSpPr>
        <p:spPr>
          <a:xfrm>
            <a:off x="37878" y="3298674"/>
            <a:ext cx="2327564" cy="615553"/>
          </a:xfrm>
          <a:prstGeom prst="rect">
            <a:avLst/>
          </a:prstGeom>
          <a:noFill/>
        </p:spPr>
        <p:txBody>
          <a:bodyPr wrap="square" rtlCol="0">
            <a:spAutoFit/>
          </a:bodyPr>
          <a:lstStyle/>
          <a:p>
            <a:pPr algn="ctr"/>
            <a:r>
              <a:rPr lang="en-US" sz="1700" b="1">
                <a:latin typeface="Montserrat" panose="00000500000000000000" pitchFamily="2" charset="0"/>
              </a:rPr>
              <a:t>5. </a:t>
            </a:r>
            <a:r>
              <a:rPr lang="en-US" sz="1700" b="1" err="1">
                <a:latin typeface="Montserrat" panose="00000500000000000000" pitchFamily="2" charset="0"/>
              </a:rPr>
              <a:t>Ưu</a:t>
            </a:r>
            <a:r>
              <a:rPr lang="en-US" sz="1700" b="1">
                <a:latin typeface="Montserrat" panose="00000500000000000000" pitchFamily="2" charset="0"/>
              </a:rPr>
              <a:t> </a:t>
            </a:r>
            <a:r>
              <a:rPr lang="en-US" sz="1700" b="1" err="1">
                <a:latin typeface="Montserrat" panose="00000500000000000000" pitchFamily="2" charset="0"/>
              </a:rPr>
              <a:t>và</a:t>
            </a:r>
            <a:r>
              <a:rPr lang="en-US" sz="1700" b="1">
                <a:latin typeface="Montserrat" panose="00000500000000000000" pitchFamily="2" charset="0"/>
              </a:rPr>
              <a:t> </a:t>
            </a:r>
            <a:r>
              <a:rPr lang="en-US" sz="1700" b="1" err="1">
                <a:latin typeface="Montserrat" panose="00000500000000000000" pitchFamily="2" charset="0"/>
              </a:rPr>
              <a:t>nhược</a:t>
            </a:r>
            <a:r>
              <a:rPr lang="en-US" sz="1700" b="1">
                <a:latin typeface="Montserrat" panose="00000500000000000000" pitchFamily="2" charset="0"/>
              </a:rPr>
              <a:t> </a:t>
            </a:r>
            <a:r>
              <a:rPr lang="en-US" sz="1700" b="1" err="1">
                <a:latin typeface="Montserrat" panose="00000500000000000000" pitchFamily="2" charset="0"/>
              </a:rPr>
              <a:t>điểm</a:t>
            </a:r>
            <a:endParaRPr lang="en-US" sz="1700" b="1">
              <a:latin typeface="Montserrat" panose="00000500000000000000" pitchFamily="2" charset="0"/>
            </a:endParaRPr>
          </a:p>
        </p:txBody>
      </p:sp>
      <p:sp>
        <p:nvSpPr>
          <p:cNvPr id="38" name="TextBox 37">
            <a:extLst>
              <a:ext uri="{FF2B5EF4-FFF2-40B4-BE49-F238E27FC236}">
                <a16:creationId xmlns:a16="http://schemas.microsoft.com/office/drawing/2014/main" id="{5A0F8847-9309-7A97-04E9-C0758956DD70}"/>
              </a:ext>
            </a:extLst>
          </p:cNvPr>
          <p:cNvSpPr txBox="1"/>
          <p:nvPr/>
        </p:nvSpPr>
        <p:spPr>
          <a:xfrm>
            <a:off x="1389594" y="4162985"/>
            <a:ext cx="2601191" cy="615553"/>
          </a:xfrm>
          <a:prstGeom prst="rect">
            <a:avLst/>
          </a:prstGeom>
          <a:noFill/>
        </p:spPr>
        <p:txBody>
          <a:bodyPr wrap="square" rtlCol="0">
            <a:spAutoFit/>
          </a:bodyPr>
          <a:lstStyle/>
          <a:p>
            <a:pPr algn="ctr"/>
            <a:r>
              <a:rPr lang="en-US" sz="1700" b="1" dirty="0">
                <a:latin typeface="Montserrat" panose="00000500000000000000" pitchFamily="2" charset="0"/>
              </a:rPr>
              <a:t>6. </a:t>
            </a:r>
            <a:r>
              <a:rPr lang="en-US" sz="1700" b="1" dirty="0" err="1">
                <a:latin typeface="Montserrat" panose="00000500000000000000" pitchFamily="2" charset="0"/>
              </a:rPr>
              <a:t>Ứng</a:t>
            </a:r>
            <a:r>
              <a:rPr lang="en-US" sz="1700" b="1" dirty="0">
                <a:latin typeface="Montserrat" panose="00000500000000000000" pitchFamily="2" charset="0"/>
              </a:rPr>
              <a:t> Dụng Của</a:t>
            </a:r>
          </a:p>
          <a:p>
            <a:pPr algn="ctr"/>
            <a:r>
              <a:rPr lang="en-US" sz="1700" b="1" dirty="0">
                <a:latin typeface="Montserrat" panose="00000500000000000000" pitchFamily="2" charset="0"/>
              </a:rPr>
              <a:t>Decision Tree</a:t>
            </a:r>
          </a:p>
        </p:txBody>
      </p:sp>
      <p:sp>
        <p:nvSpPr>
          <p:cNvPr id="42" name="Google Shape;199;p31">
            <a:extLst>
              <a:ext uri="{FF2B5EF4-FFF2-40B4-BE49-F238E27FC236}">
                <a16:creationId xmlns:a16="http://schemas.microsoft.com/office/drawing/2014/main" id="{495D1DD2-99DA-B557-17E2-7F56E04946DF}"/>
              </a:ext>
            </a:extLst>
          </p:cNvPr>
          <p:cNvSpPr/>
          <p:nvPr/>
        </p:nvSpPr>
        <p:spPr>
          <a:xfrm>
            <a:off x="578115" y="219015"/>
            <a:ext cx="618761" cy="130996"/>
          </a:xfrm>
          <a:prstGeom prst="roundRect">
            <a:avLst>
              <a:gd name="adj" fmla="val 50000"/>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
        <p:nvSpPr>
          <p:cNvPr id="43" name="Google Shape;199;p31">
            <a:extLst>
              <a:ext uri="{FF2B5EF4-FFF2-40B4-BE49-F238E27FC236}">
                <a16:creationId xmlns:a16="http://schemas.microsoft.com/office/drawing/2014/main" id="{0F4A068C-EC3B-7375-838C-9CDB0E21A423}"/>
              </a:ext>
            </a:extLst>
          </p:cNvPr>
          <p:cNvSpPr/>
          <p:nvPr/>
        </p:nvSpPr>
        <p:spPr>
          <a:xfrm>
            <a:off x="3375776" y="829284"/>
            <a:ext cx="842263" cy="139227"/>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
        <p:nvSpPr>
          <p:cNvPr id="44" name="Google Shape;199;p31">
            <a:extLst>
              <a:ext uri="{FF2B5EF4-FFF2-40B4-BE49-F238E27FC236}">
                <a16:creationId xmlns:a16="http://schemas.microsoft.com/office/drawing/2014/main" id="{C5D20265-82A8-7C65-2BEA-D90CD60B427A}"/>
              </a:ext>
            </a:extLst>
          </p:cNvPr>
          <p:cNvSpPr/>
          <p:nvPr/>
        </p:nvSpPr>
        <p:spPr>
          <a:xfrm>
            <a:off x="1338672" y="1745234"/>
            <a:ext cx="842263" cy="139227"/>
          </a:xfrm>
          <a:prstGeom prst="roundRect">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
        <p:nvSpPr>
          <p:cNvPr id="45" name="Oval 44">
            <a:extLst>
              <a:ext uri="{FF2B5EF4-FFF2-40B4-BE49-F238E27FC236}">
                <a16:creationId xmlns:a16="http://schemas.microsoft.com/office/drawing/2014/main" id="{712BA4A0-DD0F-B86C-F54E-BB0BEC94AD1C}"/>
              </a:ext>
            </a:extLst>
          </p:cNvPr>
          <p:cNvSpPr/>
          <p:nvPr/>
        </p:nvSpPr>
        <p:spPr>
          <a:xfrm>
            <a:off x="5326300" y="1988691"/>
            <a:ext cx="482009" cy="1011487"/>
          </a:xfrm>
          <a:prstGeom prst="ellipse">
            <a:avLst/>
          </a:prstGeom>
          <a:solidFill>
            <a:schemeClr val="bg1"/>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700">
              <a:solidFill>
                <a:schemeClr val="bg1"/>
              </a:solidFill>
            </a:endParaRPr>
          </a:p>
        </p:txBody>
      </p:sp>
      <p:sp>
        <p:nvSpPr>
          <p:cNvPr id="46" name="Google Shape;199;p31">
            <a:extLst>
              <a:ext uri="{FF2B5EF4-FFF2-40B4-BE49-F238E27FC236}">
                <a16:creationId xmlns:a16="http://schemas.microsoft.com/office/drawing/2014/main" id="{C578625E-CF41-9935-34BD-546EDEE4C77D}"/>
              </a:ext>
            </a:extLst>
          </p:cNvPr>
          <p:cNvSpPr/>
          <p:nvPr/>
        </p:nvSpPr>
        <p:spPr>
          <a:xfrm>
            <a:off x="3722027" y="2501171"/>
            <a:ext cx="633147" cy="113206"/>
          </a:xfrm>
          <a:prstGeom prst="roundRect">
            <a:avLst>
              <a:gd name="adj" fmla="val 50000"/>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
        <p:nvSpPr>
          <p:cNvPr id="47" name="Google Shape;199;p31">
            <a:extLst>
              <a:ext uri="{FF2B5EF4-FFF2-40B4-BE49-F238E27FC236}">
                <a16:creationId xmlns:a16="http://schemas.microsoft.com/office/drawing/2014/main" id="{B9B7D1EC-1462-CF54-DE5E-16C9CDDABDEF}"/>
              </a:ext>
            </a:extLst>
          </p:cNvPr>
          <p:cNvSpPr/>
          <p:nvPr/>
        </p:nvSpPr>
        <p:spPr>
          <a:xfrm>
            <a:off x="671613" y="3137597"/>
            <a:ext cx="842263" cy="139227"/>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
        <p:nvSpPr>
          <p:cNvPr id="48" name="Google Shape;199;p31">
            <a:extLst>
              <a:ext uri="{FF2B5EF4-FFF2-40B4-BE49-F238E27FC236}">
                <a16:creationId xmlns:a16="http://schemas.microsoft.com/office/drawing/2014/main" id="{CFBD32B7-E1E0-810A-8043-3297EF566AB3}"/>
              </a:ext>
            </a:extLst>
          </p:cNvPr>
          <p:cNvSpPr/>
          <p:nvPr/>
        </p:nvSpPr>
        <p:spPr>
          <a:xfrm>
            <a:off x="2269057" y="4023758"/>
            <a:ext cx="842263" cy="139227"/>
          </a:xfrm>
          <a:prstGeom prst="roundRect">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637773"/>
            <a:ext cx="62793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các</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2000" b="1"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Temperature</a:t>
            </a:r>
          </a:p>
          <a:p>
            <a:pPr lvl="8" eaLnBrk="0" fontAlgn="base" hangingPunct="0">
              <a:spcBef>
                <a:spcPct val="0"/>
              </a:spcBef>
              <a:spcAft>
                <a:spcPct val="0"/>
              </a:spcAft>
              <a:buClrTx/>
              <a:buSzPct val="100000"/>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8437A9-2727-EB7F-39F2-BE77A9EDAF6A}"/>
              </a:ext>
            </a:extLst>
          </p:cNvPr>
          <p:cNvPicPr>
            <a:picLocks noChangeAspect="1"/>
          </p:cNvPicPr>
          <p:nvPr/>
        </p:nvPicPr>
        <p:blipFill>
          <a:blip r:embed="rId3"/>
          <a:stretch>
            <a:fillRect/>
          </a:stretch>
        </p:blipFill>
        <p:spPr>
          <a:xfrm>
            <a:off x="0" y="1807848"/>
            <a:ext cx="6224253" cy="2827265"/>
          </a:xfrm>
          <a:prstGeom prst="rect">
            <a:avLst/>
          </a:prstGeom>
        </p:spPr>
      </p:pic>
    </p:spTree>
    <p:extLst>
      <p:ext uri="{BB962C8B-B14F-4D97-AF65-F5344CB8AC3E}">
        <p14:creationId xmlns:p14="http://schemas.microsoft.com/office/powerpoint/2010/main" val="136826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637773"/>
            <a:ext cx="62793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entropy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các</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2000" b="1"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Humidity </a:t>
            </a:r>
            <a:r>
              <a:rPr kumimoji="0" lang="en-US" altLang="en-US" sz="2000" b="0" i="0" u="none" strike="noStrike" cap="none" normalizeH="0" baseline="0" dirty="0" err="1">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Montserrat" panose="00000500000000000000" pitchFamily="2" charset="0"/>
                <a:ea typeface="Times New Roman" panose="02020603050405020304" pitchFamily="18" charset="0"/>
                <a:cs typeface="Times New Roman" panose="02020603050405020304" pitchFamily="18" charset="0"/>
              </a:rPr>
              <a:t> Wind</a:t>
            </a:r>
          </a:p>
          <a:p>
            <a:pPr lvl="8" eaLnBrk="0" fontAlgn="base" hangingPunct="0">
              <a:spcBef>
                <a:spcPct val="0"/>
              </a:spcBef>
              <a:spcAft>
                <a:spcPct val="0"/>
              </a:spcAft>
              <a:buClrTx/>
              <a:buSzPct val="100000"/>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9870F5-B205-6C99-84A5-013E9BCCA952}"/>
              </a:ext>
            </a:extLst>
          </p:cNvPr>
          <p:cNvPicPr>
            <a:picLocks noChangeAspect="1"/>
          </p:cNvPicPr>
          <p:nvPr/>
        </p:nvPicPr>
        <p:blipFill>
          <a:blip r:embed="rId3"/>
          <a:stretch>
            <a:fillRect/>
          </a:stretch>
        </p:blipFill>
        <p:spPr>
          <a:xfrm>
            <a:off x="584029" y="2268989"/>
            <a:ext cx="4891980" cy="1471571"/>
          </a:xfrm>
          <a:prstGeom prst="rect">
            <a:avLst/>
          </a:prstGeom>
        </p:spPr>
      </p:pic>
    </p:spTree>
    <p:extLst>
      <p:ext uri="{BB962C8B-B14F-4D97-AF65-F5344CB8AC3E}">
        <p14:creationId xmlns:p14="http://schemas.microsoft.com/office/powerpoint/2010/main" val="111410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945549"/>
            <a:ext cx="627935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GB" sz="2000" b="1" dirty="0" err="1">
                <a:latin typeface="Montserrat" panose="00000500000000000000" pitchFamily="2" charset="0"/>
              </a:rPr>
              <a:t>Tính</a:t>
            </a:r>
            <a:r>
              <a:rPr lang="en-GB" sz="2000" b="1" dirty="0">
                <a:latin typeface="Montserrat" panose="00000500000000000000" pitchFamily="2" charset="0"/>
              </a:rPr>
              <a:t> Information Gain </a:t>
            </a:r>
            <a:r>
              <a:rPr lang="en-GB" sz="2000" b="1" dirty="0" err="1">
                <a:latin typeface="Montserrat" panose="00000500000000000000" pitchFamily="2" charset="0"/>
              </a:rPr>
              <a:t>cho</a:t>
            </a:r>
            <a:r>
              <a:rPr lang="en-GB" sz="2000" b="1" dirty="0">
                <a:latin typeface="Montserrat" panose="00000500000000000000" pitchFamily="2" charset="0"/>
              </a:rPr>
              <a:t> </a:t>
            </a:r>
            <a:r>
              <a:rPr lang="en-GB" sz="2000" b="1" dirty="0" err="1">
                <a:latin typeface="Montserrat" panose="00000500000000000000" pitchFamily="2" charset="0"/>
              </a:rPr>
              <a:t>các</a:t>
            </a:r>
            <a:r>
              <a:rPr lang="en-GB" sz="2000" b="1" dirty="0">
                <a:latin typeface="Montserrat" panose="00000500000000000000" pitchFamily="2" charset="0"/>
              </a:rPr>
              <a:t> </a:t>
            </a:r>
            <a:r>
              <a:rPr lang="en-GB" sz="2000" b="1" dirty="0" err="1">
                <a:latin typeface="Montserrat" panose="00000500000000000000" pitchFamily="2" charset="0"/>
              </a:rPr>
              <a:t>thuộc</a:t>
            </a:r>
            <a:r>
              <a:rPr lang="en-GB" sz="2000" b="1" dirty="0">
                <a:latin typeface="Montserrat" panose="00000500000000000000" pitchFamily="2" charset="0"/>
              </a:rPr>
              <a:t> </a:t>
            </a:r>
            <a:r>
              <a:rPr lang="en-GB" sz="2000" b="1" dirty="0" err="1">
                <a:latin typeface="Montserrat" panose="00000500000000000000" pitchFamily="2" charset="0"/>
              </a:rPr>
              <a:t>tính</a:t>
            </a:r>
            <a:endParaRPr lang="en-GB" sz="2000" b="1" dirty="0">
              <a:latin typeface="Montserrat" panose="00000500000000000000" pitchFamily="2" charset="0"/>
            </a:endParaRPr>
          </a:p>
          <a:p>
            <a:pPr lvl="8" eaLnBrk="0" fontAlgn="base" hangingPunct="0">
              <a:spcBef>
                <a:spcPct val="0"/>
              </a:spcBef>
              <a:spcAft>
                <a:spcPct val="0"/>
              </a:spcAft>
              <a:buClrTx/>
              <a:buSzPct val="100000"/>
            </a:pPr>
            <a:endParaRPr kumimoji="0" lang="en-US" altLang="en-US" sz="2000"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000" b="0"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6A030D8-46DE-F9DD-DE9C-7D76507ACC4C}"/>
              </a:ext>
            </a:extLst>
          </p:cNvPr>
          <p:cNvPicPr>
            <a:picLocks noChangeAspect="1"/>
          </p:cNvPicPr>
          <p:nvPr/>
        </p:nvPicPr>
        <p:blipFill>
          <a:blip r:embed="rId3"/>
          <a:stretch>
            <a:fillRect/>
          </a:stretch>
        </p:blipFill>
        <p:spPr>
          <a:xfrm>
            <a:off x="679891" y="2071255"/>
            <a:ext cx="4919574" cy="1683881"/>
          </a:xfrm>
          <a:prstGeom prst="rect">
            <a:avLst/>
          </a:prstGeom>
        </p:spPr>
      </p:pic>
    </p:spTree>
    <p:extLst>
      <p:ext uri="{BB962C8B-B14F-4D97-AF65-F5344CB8AC3E}">
        <p14:creationId xmlns:p14="http://schemas.microsoft.com/office/powerpoint/2010/main" val="34303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a:latin typeface="Montserrat" panose="00000500000000000000" pitchFamily="2" charset="0"/>
              </a:rPr>
              <a:t>3. </a:t>
            </a:r>
            <a:r>
              <a:rPr lang="en-US" err="1">
                <a:latin typeface="Montserrat" panose="00000500000000000000" pitchFamily="2" charset="0"/>
              </a:rPr>
              <a:t>Xây</a:t>
            </a:r>
            <a:r>
              <a:rPr lang="en-US">
                <a:latin typeface="Montserrat" panose="00000500000000000000" pitchFamily="2" charset="0"/>
              </a:rPr>
              <a:t> </a:t>
            </a:r>
            <a:r>
              <a:rPr lang="en-US" err="1">
                <a:latin typeface="Montserrat" panose="00000500000000000000" pitchFamily="2" charset="0"/>
              </a:rPr>
              <a:t>Dựng</a:t>
            </a:r>
            <a:r>
              <a:rPr lang="en-US">
                <a:latin typeface="Montserrat" panose="00000500000000000000" pitchFamily="2" charset="0"/>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0" y="83775"/>
            <a:ext cx="6457949" cy="400110"/>
          </a:xfrm>
          <a:prstGeom prst="rect">
            <a:avLst/>
          </a:prstGeom>
          <a:noFill/>
        </p:spPr>
        <p:txBody>
          <a:bodyPr wrap="square">
            <a:spAutoFit/>
          </a:bodyPr>
          <a:lstStyle/>
          <a:p>
            <a:pPr algn="l"/>
            <a:r>
              <a:rPr lang="en-US" sz="2000" b="1" dirty="0">
                <a:solidFill>
                  <a:schemeClr val="accent3">
                    <a:lumMod val="75000"/>
                  </a:schemeClr>
                </a:solidFill>
                <a:latin typeface="Montserrat" panose="00000500000000000000" pitchFamily="2" charset="0"/>
              </a:rPr>
              <a:t>b</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Thuật</a:t>
            </a:r>
            <a:r>
              <a:rPr lang="en-US" sz="2000" b="1" i="0" dirty="0">
                <a:solidFill>
                  <a:schemeClr val="accent3">
                    <a:lumMod val="75000"/>
                  </a:schemeClr>
                </a:solidFill>
                <a:effectLst/>
                <a:latin typeface="Montserrat" panose="00000500000000000000" pitchFamily="2" charset="0"/>
              </a:rPr>
              <a:t> </a:t>
            </a:r>
            <a:r>
              <a:rPr lang="en-US" sz="2000" b="1" i="0" dirty="0" err="1">
                <a:solidFill>
                  <a:schemeClr val="accent3">
                    <a:lumMod val="75000"/>
                  </a:schemeClr>
                </a:solidFill>
                <a:effectLst/>
                <a:latin typeface="Montserrat" panose="00000500000000000000" pitchFamily="2" charset="0"/>
              </a:rPr>
              <a:t>toán</a:t>
            </a:r>
            <a:r>
              <a:rPr lang="en-US" sz="2000" b="1" i="0" dirty="0">
                <a:solidFill>
                  <a:schemeClr val="accent3">
                    <a:lumMod val="75000"/>
                  </a:schemeClr>
                </a:solidFill>
                <a:effectLst/>
                <a:latin typeface="Montserrat" panose="00000500000000000000" pitchFamily="2" charset="0"/>
              </a:rPr>
              <a:t> ID3</a:t>
            </a:r>
            <a:endParaRPr lang="vi-VN" sz="2000" b="1" i="0" dirty="0">
              <a:solidFill>
                <a:schemeClr val="accent3">
                  <a:lumMod val="75000"/>
                </a:schemeClr>
              </a:solidFill>
              <a:effectLst/>
              <a:latin typeface="Montserrat" panose="00000500000000000000" pitchFamily="2" charset="0"/>
            </a:endParaRPr>
          </a:p>
        </p:txBody>
      </p:sp>
      <p:sp>
        <p:nvSpPr>
          <p:cNvPr id="5" name="Rectangle 8">
            <a:extLst>
              <a:ext uri="{FF2B5EF4-FFF2-40B4-BE49-F238E27FC236}">
                <a16:creationId xmlns:a16="http://schemas.microsoft.com/office/drawing/2014/main" id="{42F4D000-F5F1-BF02-5670-979E2CC28CB1}"/>
              </a:ext>
            </a:extLst>
          </p:cNvPr>
          <p:cNvSpPr>
            <a:spLocks noChangeArrowheads="1"/>
          </p:cNvSpPr>
          <p:nvPr/>
        </p:nvSpPr>
        <p:spPr bwMode="auto">
          <a:xfrm>
            <a:off x="0" y="521545"/>
            <a:ext cx="6279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pPr>
            <a:r>
              <a:rPr lang="en-US" sz="2800" b="1" dirty="0">
                <a:solidFill>
                  <a:schemeClr val="tx1"/>
                </a:solidFill>
                <a:latin typeface="Montserrat" panose="00000500000000000000" pitchFamily="2" charset="0"/>
              </a:rPr>
              <a:t>  Decision tree</a:t>
            </a:r>
            <a:endParaRPr kumimoji="0" lang="en-US" altLang="en-US" sz="2800" b="1" i="0" u="none" strike="noStrike" cap="none" normalizeH="0" baseline="0" dirty="0">
              <a:ln>
                <a:noFill/>
              </a:ln>
              <a:solidFill>
                <a:schemeClr val="tx1"/>
              </a:solidFill>
              <a:effectLst/>
              <a:latin typeface="Montserrat" panose="00000500000000000000" pitchFamily="2" charset="0"/>
            </a:endParaRPr>
          </a:p>
        </p:txBody>
      </p:sp>
      <p:sp>
        <p:nvSpPr>
          <p:cNvPr id="6" name="Oval 5">
            <a:extLst>
              <a:ext uri="{FF2B5EF4-FFF2-40B4-BE49-F238E27FC236}">
                <a16:creationId xmlns:a16="http://schemas.microsoft.com/office/drawing/2014/main" id="{9413C6A4-F214-2707-FBF1-5375F73CDE1C}"/>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pic>
        <p:nvPicPr>
          <p:cNvPr id="2" name="Picture 1" descr="A picture containing diagram&#10;&#10;Description automatically generated">
            <a:extLst>
              <a:ext uri="{FF2B5EF4-FFF2-40B4-BE49-F238E27FC236}">
                <a16:creationId xmlns:a16="http://schemas.microsoft.com/office/drawing/2014/main" id="{C93FA91E-FD14-9D7F-B54D-D9FAB7ABE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637" y="1302151"/>
            <a:ext cx="5476362" cy="3616388"/>
          </a:xfrm>
          <a:prstGeom prst="rect">
            <a:avLst/>
          </a:prstGeom>
        </p:spPr>
      </p:pic>
    </p:spTree>
    <p:extLst>
      <p:ext uri="{BB962C8B-B14F-4D97-AF65-F5344CB8AC3E}">
        <p14:creationId xmlns:p14="http://schemas.microsoft.com/office/powerpoint/2010/main" val="365186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dirty="0">
                <a:latin typeface="Montserrat" panose="00000500000000000000" pitchFamily="2" charset="0"/>
              </a:rPr>
              <a:t>4. </a:t>
            </a:r>
            <a:r>
              <a:rPr lang="en-US" dirty="0" err="1">
                <a:latin typeface="Montserrat" panose="00000500000000000000" pitchFamily="2" charset="0"/>
              </a:rPr>
              <a:t>Các</a:t>
            </a:r>
            <a:r>
              <a:rPr lang="en-US" dirty="0">
                <a:latin typeface="Montserrat" panose="00000500000000000000" pitchFamily="2" charset="0"/>
              </a:rPr>
              <a:t> </a:t>
            </a:r>
            <a:r>
              <a:rPr lang="en-US" dirty="0" err="1">
                <a:latin typeface="Montserrat" panose="00000500000000000000" pitchFamily="2" charset="0"/>
              </a:rPr>
              <a:t>Loại</a:t>
            </a:r>
            <a:r>
              <a:rPr lang="en-US" dirty="0">
                <a:latin typeface="Montserrat" panose="00000500000000000000" pitchFamily="2" charset="0"/>
              </a:rPr>
              <a:t> Decision Tree</a:t>
            </a:r>
          </a:p>
        </p:txBody>
      </p:sp>
      <p:sp>
        <p:nvSpPr>
          <p:cNvPr id="5" name="Text Placeholder 4">
            <a:extLst>
              <a:ext uri="{FF2B5EF4-FFF2-40B4-BE49-F238E27FC236}">
                <a16:creationId xmlns:a16="http://schemas.microsoft.com/office/drawing/2014/main" id="{F6081FA8-980B-7751-0625-B8003A70E224}"/>
              </a:ext>
            </a:extLst>
          </p:cNvPr>
          <p:cNvSpPr>
            <a:spLocks noGrp="1"/>
          </p:cNvSpPr>
          <p:nvPr>
            <p:ph type="body" idx="1"/>
          </p:nvPr>
        </p:nvSpPr>
        <p:spPr/>
        <p:txBody>
          <a:bodyPr/>
          <a:lstStyle/>
          <a:p>
            <a:pPr marL="685800" rtl="0" fontAlgn="base">
              <a:lnSpc>
                <a:spcPct val="200000"/>
              </a:lnSpc>
              <a:spcBef>
                <a:spcPts val="0"/>
              </a:spcBef>
              <a:spcAft>
                <a:spcPts val="0"/>
              </a:spcAft>
              <a:buFont typeface="Arial" panose="020B0604020202020204" pitchFamily="34" charset="0"/>
              <a:buChar char="•"/>
            </a:pPr>
            <a:r>
              <a:rPr lang="vi-VN" sz="1800" b="1" i="0" u="none" strike="noStrike" dirty="0">
                <a:solidFill>
                  <a:schemeClr val="tx1"/>
                </a:solidFill>
                <a:effectLst/>
                <a:latin typeface="Montserrat" panose="00000500000000000000" pitchFamily="2" charset="0"/>
              </a:rPr>
              <a:t>Binary decision tree</a:t>
            </a:r>
          </a:p>
          <a:p>
            <a:pPr marL="685800" rtl="0" fontAlgn="base">
              <a:lnSpc>
                <a:spcPct val="200000"/>
              </a:lnSpc>
              <a:spcBef>
                <a:spcPts val="0"/>
              </a:spcBef>
              <a:spcAft>
                <a:spcPts val="0"/>
              </a:spcAft>
              <a:buFont typeface="Arial" panose="020B0604020202020204" pitchFamily="34" charset="0"/>
              <a:buChar char="•"/>
            </a:pPr>
            <a:r>
              <a:rPr lang="vi-VN" sz="1800" b="1" i="0" u="none" strike="noStrike" dirty="0">
                <a:solidFill>
                  <a:schemeClr val="tx1"/>
                </a:solidFill>
                <a:effectLst/>
                <a:latin typeface="Montserrat" panose="00000500000000000000" pitchFamily="2" charset="0"/>
              </a:rPr>
              <a:t>Multi-way decision tree</a:t>
            </a:r>
          </a:p>
          <a:p>
            <a:pPr marL="685800" rtl="0" fontAlgn="base">
              <a:lnSpc>
                <a:spcPct val="200000"/>
              </a:lnSpc>
              <a:spcBef>
                <a:spcPts val="0"/>
              </a:spcBef>
              <a:spcAft>
                <a:spcPts val="0"/>
              </a:spcAft>
              <a:buFont typeface="Arial" panose="020B0604020202020204" pitchFamily="34" charset="0"/>
              <a:buChar char="•"/>
            </a:pPr>
            <a:r>
              <a:rPr lang="vi-VN" sz="1800" b="1" i="0" u="none" strike="noStrike" dirty="0">
                <a:solidFill>
                  <a:schemeClr val="tx1"/>
                </a:solidFill>
                <a:effectLst/>
                <a:latin typeface="Montserrat" panose="00000500000000000000" pitchFamily="2" charset="0"/>
              </a:rPr>
              <a:t>Regression tree</a:t>
            </a:r>
          </a:p>
          <a:p>
            <a:pPr marL="685800" rtl="0" fontAlgn="base">
              <a:lnSpc>
                <a:spcPct val="200000"/>
              </a:lnSpc>
              <a:spcBef>
                <a:spcPts val="0"/>
              </a:spcBef>
              <a:spcAft>
                <a:spcPts val="0"/>
              </a:spcAft>
              <a:buFont typeface="Arial" panose="020B0604020202020204" pitchFamily="34" charset="0"/>
              <a:buChar char="•"/>
            </a:pPr>
            <a:r>
              <a:rPr lang="vi-VN" sz="1800" b="1" i="0" u="none" strike="noStrike" dirty="0">
                <a:solidFill>
                  <a:schemeClr val="tx1"/>
                </a:solidFill>
                <a:effectLst/>
                <a:latin typeface="Montserrat" panose="00000500000000000000" pitchFamily="2" charset="0"/>
              </a:rPr>
              <a:t>Cost-sensitive decision tree</a:t>
            </a:r>
          </a:p>
          <a:p>
            <a:pPr>
              <a:lnSpc>
                <a:spcPct val="150000"/>
              </a:lnSpc>
            </a:pPr>
            <a:endParaRPr lang="en-US" sz="1800" b="1" dirty="0">
              <a:solidFill>
                <a:schemeClr val="tx1"/>
              </a:solidFill>
              <a:latin typeface="Montserrat"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dirty="0">
                <a:latin typeface="Montserrat" panose="00000500000000000000" pitchFamily="2" charset="0"/>
              </a:rPr>
              <a:t>4. </a:t>
            </a:r>
            <a:r>
              <a:rPr lang="en-US" dirty="0" err="1">
                <a:latin typeface="Montserrat" panose="00000500000000000000" pitchFamily="2" charset="0"/>
              </a:rPr>
              <a:t>Các</a:t>
            </a:r>
            <a:r>
              <a:rPr lang="en-US" dirty="0">
                <a:latin typeface="Montserrat" panose="00000500000000000000" pitchFamily="2" charset="0"/>
              </a:rPr>
              <a:t> </a:t>
            </a:r>
            <a:r>
              <a:rPr lang="en-US" dirty="0" err="1">
                <a:latin typeface="Montserrat" panose="00000500000000000000" pitchFamily="2" charset="0"/>
              </a:rPr>
              <a:t>Loại</a:t>
            </a:r>
            <a:r>
              <a:rPr lang="en-US" dirty="0">
                <a:latin typeface="Montserrat" panose="00000500000000000000" pitchFamily="2" charset="0"/>
              </a:rPr>
              <a:t> Decision Tree</a:t>
            </a:r>
          </a:p>
        </p:txBody>
      </p:sp>
      <p:sp>
        <p:nvSpPr>
          <p:cNvPr id="5" name="Text Placeholder 4">
            <a:extLst>
              <a:ext uri="{FF2B5EF4-FFF2-40B4-BE49-F238E27FC236}">
                <a16:creationId xmlns:a16="http://schemas.microsoft.com/office/drawing/2014/main" id="{F6081FA8-980B-7751-0625-B8003A70E224}"/>
              </a:ext>
            </a:extLst>
          </p:cNvPr>
          <p:cNvSpPr>
            <a:spLocks noGrp="1"/>
          </p:cNvSpPr>
          <p:nvPr>
            <p:ph type="body" idx="1"/>
          </p:nvPr>
        </p:nvSpPr>
        <p:spPr>
          <a:xfrm>
            <a:off x="2892056" y="0"/>
            <a:ext cx="6251944" cy="1752600"/>
          </a:xfrm>
        </p:spPr>
        <p:txBody>
          <a:bodyPr/>
          <a:lstStyle/>
          <a:p>
            <a:pPr marL="361950" indent="0" rtl="0" fontAlgn="base">
              <a:lnSpc>
                <a:spcPct val="150000"/>
              </a:lnSpc>
              <a:spcBef>
                <a:spcPts val="0"/>
              </a:spcBef>
              <a:spcAft>
                <a:spcPts val="0"/>
              </a:spcAft>
              <a:buNone/>
            </a:pP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en-US" sz="1800" b="1" dirty="0">
              <a:solidFill>
                <a:schemeClr val="tx1"/>
              </a:solidFill>
              <a:latin typeface="Montserrat" panose="00000500000000000000" pitchFamily="2" charset="0"/>
            </a:endParaRPr>
          </a:p>
          <a:p>
            <a:pPr marL="361950" indent="0" rtl="0" fontAlgn="base">
              <a:lnSpc>
                <a:spcPct val="150000"/>
              </a:lnSpc>
              <a:spcBef>
                <a:spcPts val="0"/>
              </a:spcBef>
              <a:spcAft>
                <a:spcPts val="0"/>
              </a:spcAft>
              <a:buNone/>
            </a:pPr>
            <a:r>
              <a:rPr lang="vi-VN" sz="2000" b="1" i="0" u="none" strike="noStrike" dirty="0">
                <a:solidFill>
                  <a:schemeClr val="tx1"/>
                </a:solidFill>
                <a:effectLst/>
                <a:latin typeface="Montserrat" panose="00000500000000000000" pitchFamily="2" charset="0"/>
              </a:rPr>
              <a:t>Binary decision tree</a:t>
            </a:r>
            <a:r>
              <a:rPr lang="en-US" sz="2000" b="1" i="0" u="none" strike="noStrike" dirty="0">
                <a:solidFill>
                  <a:schemeClr val="tx1"/>
                </a:solidFill>
                <a:effectLst/>
                <a:latin typeface="Montserrat" panose="00000500000000000000" pitchFamily="2" charset="0"/>
              </a:rPr>
              <a:t>:</a:t>
            </a:r>
          </a:p>
          <a:p>
            <a:pPr marL="361950" indent="0" fontAlgn="base">
              <a:lnSpc>
                <a:spcPct val="150000"/>
              </a:lnSpc>
              <a:buNone/>
            </a:pPr>
            <a:r>
              <a:rPr lang="vi-VN" sz="1800" b="0" i="0" u="none" strike="noStrike" dirty="0">
                <a:solidFill>
                  <a:srgbClr val="000000"/>
                </a:solidFill>
                <a:effectLst/>
                <a:latin typeface="Montserrat" panose="00000500000000000000" pitchFamily="2" charset="0"/>
              </a:rPr>
              <a:t>Là loại cây quyết định chỉ có 2 nhánh, tương ứng với 2 giá trị true hoặc false của một thuộc tính. </a:t>
            </a:r>
          </a:p>
          <a:p>
            <a:pPr marL="361950" indent="0" rtl="0" fontAlgn="base">
              <a:lnSpc>
                <a:spcPct val="150000"/>
              </a:lnSpc>
              <a:spcBef>
                <a:spcPts val="0"/>
              </a:spcBef>
              <a:spcAft>
                <a:spcPts val="0"/>
              </a:spcAft>
              <a:buNone/>
            </a:pP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vi-VN" sz="1800" b="1" i="0" u="none" strike="noStrike" dirty="0">
              <a:solidFill>
                <a:schemeClr val="tx1"/>
              </a:solidFill>
              <a:effectLst/>
              <a:latin typeface="Montserrat" panose="00000500000000000000" pitchFamily="2" charset="0"/>
            </a:endParaRPr>
          </a:p>
          <a:p>
            <a:pPr>
              <a:lnSpc>
                <a:spcPct val="150000"/>
              </a:lnSpc>
            </a:pPr>
            <a:endParaRPr lang="en-US" sz="1800" b="1" dirty="0">
              <a:solidFill>
                <a:schemeClr val="tx1"/>
              </a:solidFill>
              <a:latin typeface="Montserrat" panose="00000500000000000000" pitchFamily="2" charset="0"/>
            </a:endParaRPr>
          </a:p>
        </p:txBody>
      </p:sp>
      <p:pic>
        <p:nvPicPr>
          <p:cNvPr id="5122" name="Picture 2" descr="An example of Binary Decision Tree. | Download Scientific Diagram">
            <a:extLst>
              <a:ext uri="{FF2B5EF4-FFF2-40B4-BE49-F238E27FC236}">
                <a16:creationId xmlns:a16="http://schemas.microsoft.com/office/drawing/2014/main" id="{71800D0A-82EE-5A19-41EF-91EEE15BB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428" y="1385455"/>
            <a:ext cx="6135195" cy="3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8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dirty="0">
                <a:latin typeface="Montserrat" panose="00000500000000000000" pitchFamily="2" charset="0"/>
              </a:rPr>
              <a:t>4. </a:t>
            </a:r>
            <a:r>
              <a:rPr lang="en-US" dirty="0" err="1">
                <a:latin typeface="Montserrat" panose="00000500000000000000" pitchFamily="2" charset="0"/>
              </a:rPr>
              <a:t>Các</a:t>
            </a:r>
            <a:r>
              <a:rPr lang="en-US" dirty="0">
                <a:latin typeface="Montserrat" panose="00000500000000000000" pitchFamily="2" charset="0"/>
              </a:rPr>
              <a:t> </a:t>
            </a:r>
            <a:r>
              <a:rPr lang="en-US" dirty="0" err="1">
                <a:latin typeface="Montserrat" panose="00000500000000000000" pitchFamily="2" charset="0"/>
              </a:rPr>
              <a:t>Loại</a:t>
            </a:r>
            <a:r>
              <a:rPr lang="en-US" dirty="0">
                <a:latin typeface="Montserrat" panose="00000500000000000000" pitchFamily="2" charset="0"/>
              </a:rPr>
              <a:t> Decision Tree</a:t>
            </a:r>
          </a:p>
        </p:txBody>
      </p:sp>
      <p:sp>
        <p:nvSpPr>
          <p:cNvPr id="5" name="Text Placeholder 4">
            <a:extLst>
              <a:ext uri="{FF2B5EF4-FFF2-40B4-BE49-F238E27FC236}">
                <a16:creationId xmlns:a16="http://schemas.microsoft.com/office/drawing/2014/main" id="{F6081FA8-980B-7751-0625-B8003A70E224}"/>
              </a:ext>
            </a:extLst>
          </p:cNvPr>
          <p:cNvSpPr>
            <a:spLocks noGrp="1"/>
          </p:cNvSpPr>
          <p:nvPr>
            <p:ph type="body" idx="1"/>
          </p:nvPr>
        </p:nvSpPr>
        <p:spPr>
          <a:xfrm>
            <a:off x="2892056" y="0"/>
            <a:ext cx="6251944" cy="1007919"/>
          </a:xfrm>
        </p:spPr>
        <p:txBody>
          <a:bodyPr/>
          <a:lstStyle/>
          <a:p>
            <a:pPr marL="361950" indent="0" rtl="0" fontAlgn="base">
              <a:lnSpc>
                <a:spcPct val="150000"/>
              </a:lnSpc>
              <a:spcBef>
                <a:spcPts val="0"/>
              </a:spcBef>
              <a:spcAft>
                <a:spcPts val="0"/>
              </a:spcAft>
              <a:buNone/>
            </a:pP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en-US" sz="20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en-US" sz="20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r>
              <a:rPr lang="vi-VN" sz="2000" b="1" i="0" u="none" strike="noStrike" dirty="0">
                <a:solidFill>
                  <a:schemeClr val="tx1"/>
                </a:solidFill>
                <a:effectLst/>
                <a:latin typeface="Montserrat" panose="00000500000000000000" pitchFamily="2" charset="0"/>
              </a:rPr>
              <a:t>Multi-way decision tree</a:t>
            </a:r>
            <a:r>
              <a:rPr lang="en-US" sz="2000" b="1" i="0" u="none" strike="noStrike" dirty="0">
                <a:solidFill>
                  <a:schemeClr val="tx1"/>
                </a:solidFill>
                <a:effectLst/>
                <a:latin typeface="Montserrat" panose="00000500000000000000" pitchFamily="2" charset="0"/>
              </a:rPr>
              <a:t>:</a:t>
            </a:r>
            <a:endParaRPr lang="vi-VN" sz="2000" b="1" i="0" u="none" strike="noStrike" dirty="0">
              <a:solidFill>
                <a:schemeClr val="tx1"/>
              </a:solidFill>
              <a:effectLst/>
              <a:latin typeface="Montserrat" panose="00000500000000000000" pitchFamily="2" charset="0"/>
            </a:endParaRPr>
          </a:p>
          <a:p>
            <a:pPr marL="361950" indent="0" fontAlgn="base">
              <a:lnSpc>
                <a:spcPct val="150000"/>
              </a:lnSpc>
              <a:buNone/>
            </a:pPr>
            <a:r>
              <a:rPr lang="vi-VN" sz="1800" b="0" i="0" u="none" strike="noStrike" dirty="0">
                <a:solidFill>
                  <a:srgbClr val="000000"/>
                </a:solidFill>
                <a:effectLst/>
                <a:latin typeface="Montserrat" panose="00000500000000000000" pitchFamily="2" charset="0"/>
              </a:rPr>
              <a:t>Là loại cây quyết định có nhiều hơn 2 nhánh, tương ứng với nhiều hơn 2 giá trị của một thuộc tính.</a:t>
            </a: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vi-VN" sz="1800" b="1" i="0" u="none" strike="noStrike" dirty="0">
              <a:solidFill>
                <a:schemeClr val="tx1"/>
              </a:solidFill>
              <a:effectLst/>
              <a:latin typeface="Montserrat" panose="00000500000000000000" pitchFamily="2" charset="0"/>
            </a:endParaRPr>
          </a:p>
          <a:p>
            <a:pPr>
              <a:lnSpc>
                <a:spcPct val="150000"/>
              </a:lnSpc>
            </a:pPr>
            <a:endParaRPr lang="en-US" sz="1800" b="1" dirty="0">
              <a:solidFill>
                <a:schemeClr val="tx1"/>
              </a:solidFill>
              <a:latin typeface="Montserrat" panose="00000500000000000000" pitchFamily="2" charset="0"/>
            </a:endParaRPr>
          </a:p>
        </p:txBody>
      </p:sp>
      <p:pic>
        <p:nvPicPr>
          <p:cNvPr id="9220" name="Picture 4">
            <a:extLst>
              <a:ext uri="{FF2B5EF4-FFF2-40B4-BE49-F238E27FC236}">
                <a16:creationId xmlns:a16="http://schemas.microsoft.com/office/drawing/2014/main" id="{02D78B47-5CE0-D7D6-F636-593E3CBCF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787235"/>
            <a:ext cx="4436561" cy="31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dirty="0">
                <a:latin typeface="Montserrat" panose="00000500000000000000" pitchFamily="2" charset="0"/>
              </a:rPr>
              <a:t>4. </a:t>
            </a:r>
            <a:r>
              <a:rPr lang="en-US" dirty="0" err="1">
                <a:latin typeface="Montserrat" panose="00000500000000000000" pitchFamily="2" charset="0"/>
              </a:rPr>
              <a:t>Các</a:t>
            </a:r>
            <a:r>
              <a:rPr lang="en-US" dirty="0">
                <a:latin typeface="Montserrat" panose="00000500000000000000" pitchFamily="2" charset="0"/>
              </a:rPr>
              <a:t> </a:t>
            </a:r>
            <a:r>
              <a:rPr lang="en-US" dirty="0" err="1">
                <a:latin typeface="Montserrat" panose="00000500000000000000" pitchFamily="2" charset="0"/>
              </a:rPr>
              <a:t>Loại</a:t>
            </a:r>
            <a:r>
              <a:rPr lang="en-US" dirty="0">
                <a:latin typeface="Montserrat" panose="00000500000000000000" pitchFamily="2" charset="0"/>
              </a:rPr>
              <a:t> Decision Tree</a:t>
            </a:r>
          </a:p>
        </p:txBody>
      </p:sp>
      <p:sp>
        <p:nvSpPr>
          <p:cNvPr id="5" name="Text Placeholder 4">
            <a:extLst>
              <a:ext uri="{FF2B5EF4-FFF2-40B4-BE49-F238E27FC236}">
                <a16:creationId xmlns:a16="http://schemas.microsoft.com/office/drawing/2014/main" id="{F6081FA8-980B-7751-0625-B8003A70E224}"/>
              </a:ext>
            </a:extLst>
          </p:cNvPr>
          <p:cNvSpPr>
            <a:spLocks noGrp="1"/>
          </p:cNvSpPr>
          <p:nvPr>
            <p:ph type="body" idx="1"/>
          </p:nvPr>
        </p:nvSpPr>
        <p:spPr>
          <a:xfrm>
            <a:off x="2892056" y="6927"/>
            <a:ext cx="6251944" cy="1586345"/>
          </a:xfrm>
        </p:spPr>
        <p:txBody>
          <a:bodyPr/>
          <a:lstStyle/>
          <a:p>
            <a:pPr marL="361950" indent="0" rtl="0" fontAlgn="base">
              <a:lnSpc>
                <a:spcPct val="150000"/>
              </a:lnSpc>
              <a:spcBef>
                <a:spcPts val="0"/>
              </a:spcBef>
              <a:spcAft>
                <a:spcPts val="0"/>
              </a:spcAft>
              <a:buNone/>
            </a:pP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en-US" sz="1800" b="1" dirty="0">
              <a:solidFill>
                <a:schemeClr val="tx1"/>
              </a:solidFill>
              <a:latin typeface="Montserrat" panose="00000500000000000000" pitchFamily="2" charset="0"/>
            </a:endParaRPr>
          </a:p>
          <a:p>
            <a:pPr marL="361950" indent="0" rtl="0" fontAlgn="base">
              <a:lnSpc>
                <a:spcPct val="150000"/>
              </a:lnSpc>
              <a:spcBef>
                <a:spcPts val="0"/>
              </a:spcBef>
              <a:spcAft>
                <a:spcPts val="0"/>
              </a:spcAft>
              <a:buNone/>
            </a:pPr>
            <a:endParaRPr lang="en-US" sz="1800" b="1" dirty="0">
              <a:solidFill>
                <a:schemeClr val="tx1"/>
              </a:solidFill>
              <a:latin typeface="Montserrat" panose="00000500000000000000" pitchFamily="2" charset="0"/>
            </a:endParaRPr>
          </a:p>
          <a:p>
            <a:pPr marL="361950" indent="0" rtl="0" fontAlgn="base">
              <a:lnSpc>
                <a:spcPct val="150000"/>
              </a:lnSpc>
              <a:spcBef>
                <a:spcPts val="0"/>
              </a:spcBef>
              <a:spcAft>
                <a:spcPts val="0"/>
              </a:spcAft>
              <a:buNone/>
            </a:pPr>
            <a:r>
              <a:rPr lang="vi-VN" sz="2000" b="1" i="0" u="none" strike="noStrike" dirty="0">
                <a:solidFill>
                  <a:schemeClr val="tx1"/>
                </a:solidFill>
                <a:effectLst/>
                <a:latin typeface="Montserrat" panose="00000500000000000000" pitchFamily="2" charset="0"/>
              </a:rPr>
              <a:t>Regression tree</a:t>
            </a:r>
            <a:r>
              <a:rPr lang="en-US" sz="2000" b="1" i="0" u="none" strike="noStrike" dirty="0">
                <a:solidFill>
                  <a:schemeClr val="tx1"/>
                </a:solidFill>
                <a:effectLst/>
                <a:latin typeface="Montserrat" panose="00000500000000000000" pitchFamily="2" charset="0"/>
              </a:rPr>
              <a:t>:</a:t>
            </a:r>
            <a:endParaRPr lang="vi-VN" sz="2000" b="1" i="0" u="none" strike="noStrike" dirty="0">
              <a:solidFill>
                <a:schemeClr val="tx1"/>
              </a:solidFill>
              <a:effectLst/>
              <a:latin typeface="Montserrat" panose="00000500000000000000" pitchFamily="2" charset="0"/>
            </a:endParaRPr>
          </a:p>
          <a:p>
            <a:pPr marL="361950" indent="0" fontAlgn="base">
              <a:lnSpc>
                <a:spcPct val="150000"/>
              </a:lnSpc>
              <a:buNone/>
            </a:pPr>
            <a:r>
              <a:rPr lang="vi-VN" sz="1800" b="0" i="0" u="none" strike="noStrike" dirty="0">
                <a:solidFill>
                  <a:srgbClr val="000000"/>
                </a:solidFill>
                <a:effectLst/>
                <a:latin typeface="Montserrat" panose="00000500000000000000" pitchFamily="2" charset="0"/>
              </a:rPr>
              <a:t>Là loại cây quyết định được sử dụng cho dữ liệu liên tục, nó sẽ xác định các giá trị số liệu đầu ra thay vì các giá trị nhị phân hoặc đa trị</a:t>
            </a:r>
            <a:r>
              <a:rPr lang="en-US" sz="1800" b="0" i="0" u="none" strike="noStrike" dirty="0">
                <a:solidFill>
                  <a:srgbClr val="000000"/>
                </a:solidFill>
                <a:effectLst/>
                <a:latin typeface="Montserrat" panose="00000500000000000000" pitchFamily="2" charset="0"/>
              </a:rPr>
              <a:t>.</a:t>
            </a:r>
            <a:endParaRPr lang="vi-VN" sz="1800" b="0" i="0" u="none" strike="noStrike" dirty="0">
              <a:solidFill>
                <a:srgbClr val="000000"/>
              </a:solidFill>
              <a:effectLst/>
              <a:latin typeface="Montserrat" panose="00000500000000000000" pitchFamily="2" charset="0"/>
            </a:endParaRPr>
          </a:p>
          <a:p>
            <a:pPr marL="361950" indent="0" rtl="0" fontAlgn="base">
              <a:lnSpc>
                <a:spcPct val="150000"/>
              </a:lnSpc>
              <a:spcBef>
                <a:spcPts val="0"/>
              </a:spcBef>
              <a:spcAft>
                <a:spcPts val="0"/>
              </a:spcAft>
              <a:buNone/>
            </a:pPr>
            <a:endParaRPr lang="en-US" sz="18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vi-VN" sz="1800" b="1" i="0" u="none" strike="noStrike" dirty="0">
              <a:solidFill>
                <a:schemeClr val="tx1"/>
              </a:solidFill>
              <a:effectLst/>
              <a:latin typeface="Montserrat" panose="00000500000000000000" pitchFamily="2" charset="0"/>
            </a:endParaRPr>
          </a:p>
          <a:p>
            <a:pPr>
              <a:lnSpc>
                <a:spcPct val="150000"/>
              </a:lnSpc>
            </a:pPr>
            <a:endParaRPr lang="en-US" sz="1800" b="1" dirty="0">
              <a:solidFill>
                <a:schemeClr val="tx1"/>
              </a:solidFill>
              <a:latin typeface="Montserrat" panose="00000500000000000000" pitchFamily="2" charset="0"/>
            </a:endParaRPr>
          </a:p>
        </p:txBody>
      </p:sp>
      <p:pic>
        <p:nvPicPr>
          <p:cNvPr id="8194" name="Picture 2" descr="Train Regression Trees Using Regression Learner App - MATLAB &amp; Simulink">
            <a:extLst>
              <a:ext uri="{FF2B5EF4-FFF2-40B4-BE49-F238E27FC236}">
                <a16:creationId xmlns:a16="http://schemas.microsoft.com/office/drawing/2014/main" id="{E57EA05B-28AF-4337-237B-5AEFB7D07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077" y="1672937"/>
            <a:ext cx="5383883" cy="331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05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dirty="0">
                <a:latin typeface="Montserrat" panose="00000500000000000000" pitchFamily="2" charset="0"/>
              </a:rPr>
              <a:t>4. </a:t>
            </a:r>
            <a:r>
              <a:rPr lang="en-US" dirty="0" err="1">
                <a:latin typeface="Montserrat" panose="00000500000000000000" pitchFamily="2" charset="0"/>
              </a:rPr>
              <a:t>Các</a:t>
            </a:r>
            <a:r>
              <a:rPr lang="en-US" dirty="0">
                <a:latin typeface="Montserrat" panose="00000500000000000000" pitchFamily="2" charset="0"/>
              </a:rPr>
              <a:t> </a:t>
            </a:r>
            <a:r>
              <a:rPr lang="en-US" dirty="0" err="1">
                <a:latin typeface="Montserrat" panose="00000500000000000000" pitchFamily="2" charset="0"/>
              </a:rPr>
              <a:t>Loại</a:t>
            </a:r>
            <a:r>
              <a:rPr lang="en-US" dirty="0">
                <a:latin typeface="Montserrat" panose="00000500000000000000" pitchFamily="2" charset="0"/>
              </a:rPr>
              <a:t> Decision Tree</a:t>
            </a:r>
          </a:p>
        </p:txBody>
      </p:sp>
      <p:sp>
        <p:nvSpPr>
          <p:cNvPr id="5" name="Text Placeholder 4">
            <a:extLst>
              <a:ext uri="{FF2B5EF4-FFF2-40B4-BE49-F238E27FC236}">
                <a16:creationId xmlns:a16="http://schemas.microsoft.com/office/drawing/2014/main" id="{F6081FA8-980B-7751-0625-B8003A70E224}"/>
              </a:ext>
            </a:extLst>
          </p:cNvPr>
          <p:cNvSpPr>
            <a:spLocks noGrp="1"/>
          </p:cNvSpPr>
          <p:nvPr>
            <p:ph type="body" idx="1"/>
          </p:nvPr>
        </p:nvSpPr>
        <p:spPr>
          <a:xfrm>
            <a:off x="2892056" y="0"/>
            <a:ext cx="6251944" cy="2154382"/>
          </a:xfrm>
        </p:spPr>
        <p:txBody>
          <a:bodyPr/>
          <a:lstStyle/>
          <a:p>
            <a:pPr marL="361950" indent="0" rtl="0" fontAlgn="base">
              <a:lnSpc>
                <a:spcPct val="150000"/>
              </a:lnSpc>
              <a:spcBef>
                <a:spcPts val="0"/>
              </a:spcBef>
              <a:spcAft>
                <a:spcPts val="0"/>
              </a:spcAft>
              <a:buNone/>
            </a:pPr>
            <a:endParaRPr lang="en-US" sz="20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r>
              <a:rPr lang="vi-VN" sz="2000" b="1" i="0" u="none" strike="noStrike" dirty="0">
                <a:solidFill>
                  <a:schemeClr val="tx1"/>
                </a:solidFill>
                <a:effectLst/>
                <a:latin typeface="Montserrat" panose="00000500000000000000" pitchFamily="2" charset="0"/>
              </a:rPr>
              <a:t>Cost-sensitive decision tree</a:t>
            </a:r>
            <a:r>
              <a:rPr lang="en-US" sz="2000" b="1" i="0" u="none" strike="noStrike" dirty="0">
                <a:solidFill>
                  <a:schemeClr val="tx1"/>
                </a:solidFill>
                <a:effectLst/>
                <a:latin typeface="Montserrat" panose="00000500000000000000" pitchFamily="2" charset="0"/>
              </a:rPr>
              <a:t>:</a:t>
            </a:r>
            <a:endParaRPr lang="vi-VN" sz="2000" b="1" i="0" u="none" strike="noStrike" dirty="0">
              <a:solidFill>
                <a:schemeClr val="tx1"/>
              </a:solidFill>
              <a:effectLst/>
              <a:latin typeface="Montserrat" panose="00000500000000000000" pitchFamily="2" charset="0"/>
            </a:endParaRPr>
          </a:p>
          <a:p>
            <a:pPr marL="361950" indent="0" fontAlgn="base">
              <a:lnSpc>
                <a:spcPct val="150000"/>
              </a:lnSpc>
              <a:buNone/>
            </a:pPr>
            <a:r>
              <a:rPr lang="vi-VN" sz="1600" b="0" i="0" u="none" strike="noStrike" dirty="0">
                <a:solidFill>
                  <a:srgbClr val="000000"/>
                </a:solidFill>
                <a:effectLst/>
                <a:latin typeface="Montserrat" panose="00000500000000000000" pitchFamily="2" charset="0"/>
              </a:rPr>
              <a:t>Là loại cây quyết định được xây dựng dựa trên một mô hình chi phí, nghĩa là các lỗi trong việc phân loại các điểm dữ liệu không được đánh giá bằng nhau, mà phụ thuộc vào giá trị của mỗi loại lỗi. </a:t>
            </a:r>
            <a:endParaRPr lang="en-US" sz="1600" b="1" i="0" u="none" strike="noStrike" dirty="0">
              <a:solidFill>
                <a:schemeClr val="tx1"/>
              </a:solidFill>
              <a:effectLst/>
              <a:latin typeface="Montserrat" panose="00000500000000000000" pitchFamily="2" charset="0"/>
            </a:endParaRPr>
          </a:p>
          <a:p>
            <a:pPr marL="361950" indent="0" rtl="0" fontAlgn="base">
              <a:lnSpc>
                <a:spcPct val="150000"/>
              </a:lnSpc>
              <a:spcBef>
                <a:spcPts val="0"/>
              </a:spcBef>
              <a:spcAft>
                <a:spcPts val="0"/>
              </a:spcAft>
              <a:buNone/>
            </a:pPr>
            <a:endParaRPr lang="vi-VN" sz="1800" b="1" i="0" u="none" strike="noStrike" dirty="0">
              <a:solidFill>
                <a:schemeClr val="tx1"/>
              </a:solidFill>
              <a:effectLst/>
              <a:latin typeface="Montserrat" panose="00000500000000000000" pitchFamily="2" charset="0"/>
            </a:endParaRPr>
          </a:p>
          <a:p>
            <a:pPr>
              <a:lnSpc>
                <a:spcPct val="150000"/>
              </a:lnSpc>
            </a:pPr>
            <a:endParaRPr lang="en-US" sz="1800" b="1" dirty="0">
              <a:solidFill>
                <a:schemeClr val="tx1"/>
              </a:solidFill>
              <a:latin typeface="Montserrat" panose="00000500000000000000" pitchFamily="2" charset="0"/>
            </a:endParaRPr>
          </a:p>
        </p:txBody>
      </p:sp>
      <p:pic>
        <p:nvPicPr>
          <p:cNvPr id="7170" name="Picture 2" descr="A cost-sensitive decision tree which predicts whether or not a C... |  Download Scientific Diagram">
            <a:extLst>
              <a:ext uri="{FF2B5EF4-FFF2-40B4-BE49-F238E27FC236}">
                <a16:creationId xmlns:a16="http://schemas.microsoft.com/office/drawing/2014/main" id="{82677DF5-E360-FACC-B2B9-B69B674B7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988" y="2509405"/>
            <a:ext cx="607608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56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 name="TextBox 1">
            <a:extLst>
              <a:ext uri="{FF2B5EF4-FFF2-40B4-BE49-F238E27FC236}">
                <a16:creationId xmlns:a16="http://schemas.microsoft.com/office/drawing/2014/main" id="{99B02CBB-307F-59B9-7DAA-6F9C75DA36E9}"/>
              </a:ext>
            </a:extLst>
          </p:cNvPr>
          <p:cNvSpPr txBox="1"/>
          <p:nvPr/>
        </p:nvSpPr>
        <p:spPr>
          <a:xfrm>
            <a:off x="0" y="4364182"/>
            <a:ext cx="9192491" cy="477054"/>
          </a:xfrm>
          <a:prstGeom prst="rect">
            <a:avLst/>
          </a:prstGeom>
          <a:noFill/>
        </p:spPr>
        <p:txBody>
          <a:bodyPr wrap="square" rtlCol="0">
            <a:spAutoFit/>
          </a:bodyPr>
          <a:lstStyle/>
          <a:p>
            <a:pPr algn="ctr"/>
            <a:r>
              <a:rPr lang="en-US" sz="2500" b="1" dirty="0">
                <a:solidFill>
                  <a:schemeClr val="bg1"/>
                </a:solidFill>
                <a:latin typeface="Montserrat" panose="00000500000000000000" pitchFamily="2" charset="0"/>
              </a:rPr>
              <a:t>5. </a:t>
            </a:r>
            <a:r>
              <a:rPr lang="en-US" sz="2500" b="1" dirty="0" err="1">
                <a:solidFill>
                  <a:schemeClr val="bg1"/>
                </a:solidFill>
                <a:latin typeface="Montserrat" panose="00000500000000000000" pitchFamily="2" charset="0"/>
              </a:rPr>
              <a:t>Ưu</a:t>
            </a:r>
            <a:r>
              <a:rPr lang="en-US" sz="2500" b="1" dirty="0">
                <a:solidFill>
                  <a:schemeClr val="bg1"/>
                </a:solidFill>
                <a:latin typeface="Montserrat" panose="00000500000000000000" pitchFamily="2" charset="0"/>
              </a:rPr>
              <a:t> </a:t>
            </a:r>
            <a:r>
              <a:rPr lang="en-US" sz="2500" b="1" dirty="0" err="1">
                <a:solidFill>
                  <a:schemeClr val="bg1"/>
                </a:solidFill>
                <a:latin typeface="Montserrat" panose="00000500000000000000" pitchFamily="2" charset="0"/>
              </a:rPr>
              <a:t>và</a:t>
            </a:r>
            <a:r>
              <a:rPr lang="en-US" sz="2500" b="1" dirty="0">
                <a:solidFill>
                  <a:schemeClr val="bg1"/>
                </a:solidFill>
                <a:latin typeface="Montserrat" panose="00000500000000000000" pitchFamily="2" charset="0"/>
              </a:rPr>
              <a:t> </a:t>
            </a:r>
            <a:r>
              <a:rPr lang="en-US" sz="2500" b="1" dirty="0" err="1">
                <a:solidFill>
                  <a:schemeClr val="bg1"/>
                </a:solidFill>
                <a:latin typeface="Montserrat" panose="00000500000000000000" pitchFamily="2" charset="0"/>
              </a:rPr>
              <a:t>Nhược</a:t>
            </a:r>
            <a:r>
              <a:rPr lang="en-US" sz="2500" b="1" dirty="0">
                <a:solidFill>
                  <a:schemeClr val="bg1"/>
                </a:solidFill>
                <a:latin typeface="Montserrat" panose="00000500000000000000" pitchFamily="2" charset="0"/>
              </a:rPr>
              <a:t> </a:t>
            </a:r>
            <a:r>
              <a:rPr lang="en-US" sz="2500" b="1" dirty="0" err="1">
                <a:solidFill>
                  <a:schemeClr val="bg1"/>
                </a:solidFill>
                <a:latin typeface="Montserrat" panose="00000500000000000000" pitchFamily="2" charset="0"/>
              </a:rPr>
              <a:t>Điểm</a:t>
            </a:r>
            <a:endParaRPr lang="en-US" sz="2500" b="1"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BCBEF78F-25B8-89FD-A726-15CC7601C775}"/>
              </a:ext>
            </a:extLst>
          </p:cNvPr>
          <p:cNvSpPr txBox="1"/>
          <p:nvPr/>
        </p:nvSpPr>
        <p:spPr>
          <a:xfrm>
            <a:off x="237325" y="132623"/>
            <a:ext cx="2687359" cy="400110"/>
          </a:xfrm>
          <a:prstGeom prst="rect">
            <a:avLst/>
          </a:prstGeom>
          <a:noFill/>
        </p:spPr>
        <p:txBody>
          <a:bodyPr wrap="square" rtlCol="0">
            <a:spAutoFit/>
          </a:bodyPr>
          <a:lstStyle/>
          <a:p>
            <a:r>
              <a:rPr lang="en-US" sz="2000" b="1" dirty="0">
                <a:latin typeface="Montserrat" panose="00000500000000000000" pitchFamily="2" charset="0"/>
              </a:rPr>
              <a:t>- </a:t>
            </a:r>
            <a:r>
              <a:rPr lang="en-US" sz="2000" b="1" dirty="0" err="1">
                <a:latin typeface="Montserrat" panose="00000500000000000000" pitchFamily="2" charset="0"/>
              </a:rPr>
              <a:t>Ưu</a:t>
            </a:r>
            <a:r>
              <a:rPr lang="en-US" sz="2000" b="1" dirty="0">
                <a:latin typeface="Montserrat" panose="00000500000000000000" pitchFamily="2" charset="0"/>
              </a:rPr>
              <a:t> </a:t>
            </a:r>
            <a:r>
              <a:rPr lang="en-US" sz="2000" b="1" dirty="0" err="1">
                <a:latin typeface="Montserrat" panose="00000500000000000000" pitchFamily="2" charset="0"/>
              </a:rPr>
              <a:t>điểm</a:t>
            </a:r>
            <a:r>
              <a:rPr lang="en-US" sz="2000" b="1" dirty="0">
                <a:latin typeface="Montserrat" panose="00000500000000000000" pitchFamily="2" charset="0"/>
              </a:rPr>
              <a:t>:</a:t>
            </a:r>
          </a:p>
        </p:txBody>
      </p:sp>
      <p:sp>
        <p:nvSpPr>
          <p:cNvPr id="10" name="TextBox 9">
            <a:extLst>
              <a:ext uri="{FF2B5EF4-FFF2-40B4-BE49-F238E27FC236}">
                <a16:creationId xmlns:a16="http://schemas.microsoft.com/office/drawing/2014/main" id="{D779CFA6-768A-DCDB-9203-DAB226753713}"/>
              </a:ext>
            </a:extLst>
          </p:cNvPr>
          <p:cNvSpPr txBox="1"/>
          <p:nvPr/>
        </p:nvSpPr>
        <p:spPr>
          <a:xfrm>
            <a:off x="0" y="532548"/>
            <a:ext cx="9144000" cy="1277273"/>
          </a:xfrm>
          <a:prstGeom prst="rect">
            <a:avLst/>
          </a:prstGeom>
          <a:noFill/>
        </p:spPr>
        <p:txBody>
          <a:bodyPr wrap="square" rtlCol="0">
            <a:spAutoFit/>
          </a:bodyPr>
          <a:lstStyle/>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Decision Tree dễ hiểu và có thể visualize.</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Yêu cầu ít dữ liệu sạch hơn các thuật toán khác.</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Có thể xử lý cả dữ liệu số (numberical) và dữ liệu phân loại (categorical)</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endParaRPr lang="en-US" dirty="0">
              <a:solidFill>
                <a:schemeClr val="tx1"/>
              </a:solidFill>
              <a:latin typeface="Montserrat" panose="00000500000000000000" pitchFamily="2" charset="0"/>
            </a:endParaRPr>
          </a:p>
        </p:txBody>
      </p:sp>
      <p:sp>
        <p:nvSpPr>
          <p:cNvPr id="11" name="TextBox 10">
            <a:extLst>
              <a:ext uri="{FF2B5EF4-FFF2-40B4-BE49-F238E27FC236}">
                <a16:creationId xmlns:a16="http://schemas.microsoft.com/office/drawing/2014/main" id="{BFEDBA70-5061-5F26-6311-0792B43C7FA0}"/>
              </a:ext>
            </a:extLst>
          </p:cNvPr>
          <p:cNvSpPr txBox="1"/>
          <p:nvPr/>
        </p:nvSpPr>
        <p:spPr>
          <a:xfrm>
            <a:off x="237324" y="2171640"/>
            <a:ext cx="2687359" cy="400110"/>
          </a:xfrm>
          <a:prstGeom prst="rect">
            <a:avLst/>
          </a:prstGeom>
          <a:noFill/>
        </p:spPr>
        <p:txBody>
          <a:bodyPr wrap="square" rtlCol="0">
            <a:spAutoFit/>
          </a:bodyPr>
          <a:lstStyle/>
          <a:p>
            <a:r>
              <a:rPr lang="en-US" sz="2000" b="1" dirty="0">
                <a:latin typeface="Montserrat" panose="00000500000000000000" pitchFamily="2" charset="0"/>
              </a:rPr>
              <a:t>- </a:t>
            </a:r>
            <a:r>
              <a:rPr lang="en-US" sz="2000" b="1" dirty="0" err="1">
                <a:latin typeface="Montserrat" panose="00000500000000000000" pitchFamily="2" charset="0"/>
              </a:rPr>
              <a:t>Nhược</a:t>
            </a:r>
            <a:r>
              <a:rPr lang="en-US" sz="2000" b="1" dirty="0">
                <a:latin typeface="Montserrat" panose="00000500000000000000" pitchFamily="2" charset="0"/>
              </a:rPr>
              <a:t> </a:t>
            </a:r>
            <a:r>
              <a:rPr lang="en-US" sz="2000" b="1" dirty="0" err="1">
                <a:latin typeface="Montserrat" panose="00000500000000000000" pitchFamily="2" charset="0"/>
              </a:rPr>
              <a:t>điểm</a:t>
            </a:r>
            <a:r>
              <a:rPr lang="en-US" sz="2000" b="1" dirty="0">
                <a:latin typeface="Montserrat" panose="00000500000000000000" pitchFamily="2" charset="0"/>
              </a:rPr>
              <a:t>:</a:t>
            </a:r>
          </a:p>
        </p:txBody>
      </p:sp>
      <p:sp>
        <p:nvSpPr>
          <p:cNvPr id="12" name="TextBox 11">
            <a:extLst>
              <a:ext uri="{FF2B5EF4-FFF2-40B4-BE49-F238E27FC236}">
                <a16:creationId xmlns:a16="http://schemas.microsoft.com/office/drawing/2014/main" id="{AECD280C-C14C-A502-287E-0D700C5FDE50}"/>
              </a:ext>
            </a:extLst>
          </p:cNvPr>
          <p:cNvSpPr txBox="1"/>
          <p:nvPr/>
        </p:nvSpPr>
        <p:spPr>
          <a:xfrm>
            <a:off x="1" y="2571750"/>
            <a:ext cx="9144000" cy="1027269"/>
          </a:xfrm>
          <a:prstGeom prst="rect">
            <a:avLst/>
          </a:prstGeom>
          <a:noFill/>
        </p:spPr>
        <p:txBody>
          <a:bodyPr wrap="square" rtlCol="0">
            <a:spAutoFit/>
          </a:bodyPr>
          <a:lstStyle/>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Dễ bị overfitting.</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Decision Tree rất bất ổn, chỉ một biến đổi nhỏ trong data có thể dẫn đến sự thay đổi lớn của cây.</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vi-VN"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Tính toán có thể trở nên vô cùng phức tạp nếu bộ dữ liệu có nhiều nhãn.</a:t>
            </a:r>
            <a:endParaRPr lang="en-US" sz="14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anim calcmode="lin" valueType="num">
                                      <p:cBhvr>
                                        <p:cTn id="2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1000"/>
                                        <p:tgtEl>
                                          <p:spTgt spid="12">
                                            <p:txEl>
                                              <p:pRg st="0" end="0"/>
                                            </p:txEl>
                                          </p:spTgt>
                                        </p:tgtEl>
                                      </p:cBhvr>
                                    </p:animEffect>
                                    <p:anim calcmode="lin" valueType="num">
                                      <p:cBhvr>
                                        <p:cTn id="3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1000"/>
                                        <p:tgtEl>
                                          <p:spTgt spid="12">
                                            <p:txEl>
                                              <p:pRg st="1" end="1"/>
                                            </p:txEl>
                                          </p:spTgt>
                                        </p:tgtEl>
                                      </p:cBhvr>
                                    </p:animEffect>
                                    <p:anim calcmode="lin" valueType="num">
                                      <p:cBhvr>
                                        <p:cTn id="4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xEl>
                                              <p:pRg st="2" end="2"/>
                                            </p:txEl>
                                          </p:spTgt>
                                        </p:tgtEl>
                                        <p:attrNameLst>
                                          <p:attrName>style.visibility</p:attrName>
                                        </p:attrNameLst>
                                      </p:cBhvr>
                                      <p:to>
                                        <p:strVal val="visible"/>
                                      </p:to>
                                    </p:set>
                                    <p:animEffect transition="in" filter="fade">
                                      <p:cBhvr>
                                        <p:cTn id="44" dur="1000"/>
                                        <p:tgtEl>
                                          <p:spTgt spid="12">
                                            <p:txEl>
                                              <p:pRg st="2" end="2"/>
                                            </p:txEl>
                                          </p:spTgt>
                                        </p:tgtEl>
                                      </p:cBhvr>
                                    </p:animEffect>
                                    <p:anim calcmode="lin" valueType="num">
                                      <p:cBhvr>
                                        <p:cTn id="4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35"/>
          <p:cNvSpPr txBox="1">
            <a:spLocks noGrp="1"/>
          </p:cNvSpPr>
          <p:nvPr>
            <p:ph type="title" idx="2"/>
          </p:nvPr>
        </p:nvSpPr>
        <p:spPr>
          <a:xfrm flipH="1">
            <a:off x="0" y="0"/>
            <a:ext cx="2849217"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a:rPr>
              <a:t>1. Giới Thiệu Về Decision Tree</a:t>
            </a:r>
            <a:endParaRPr lang="vi-VN" sz="3000">
              <a:latin typeface="Montserrat"/>
            </a:endParaRPr>
          </a:p>
        </p:txBody>
      </p:sp>
      <p:sp>
        <p:nvSpPr>
          <p:cNvPr id="7" name="TextBox 6">
            <a:extLst>
              <a:ext uri="{FF2B5EF4-FFF2-40B4-BE49-F238E27FC236}">
                <a16:creationId xmlns:a16="http://schemas.microsoft.com/office/drawing/2014/main" id="{6F64D464-5B26-BE5B-F8B9-298BB883DD88}"/>
              </a:ext>
            </a:extLst>
          </p:cNvPr>
          <p:cNvSpPr txBox="1"/>
          <p:nvPr/>
        </p:nvSpPr>
        <p:spPr>
          <a:xfrm>
            <a:off x="2955235" y="756665"/>
            <a:ext cx="6188765" cy="3277820"/>
          </a:xfrm>
          <a:prstGeom prst="rect">
            <a:avLst/>
          </a:prstGeom>
          <a:noFill/>
        </p:spPr>
        <p:txBody>
          <a:bodyPr wrap="square" lIns="91440" tIns="45720" rIns="91440" bIns="45720" rtlCol="0" anchor="t">
            <a:spAutoFit/>
          </a:bodyPr>
          <a:lstStyle/>
          <a:p>
            <a:r>
              <a:rPr lang="en-US" sz="2300" dirty="0">
                <a:solidFill>
                  <a:schemeClr val="bg1"/>
                </a:solidFill>
                <a:latin typeface="Montserrat"/>
              </a:rPr>
              <a:t>Tr</a:t>
            </a:r>
            <a:r>
              <a:rPr lang="en-US" sz="2300" b="0" i="0" dirty="0">
                <a:solidFill>
                  <a:schemeClr val="bg1"/>
                </a:solidFill>
                <a:effectLst/>
                <a:latin typeface="Montserrat"/>
              </a:rPr>
              <a:t>ong </a:t>
            </a:r>
            <a:r>
              <a:rPr lang="en-US" sz="2300" b="0" i="0" dirty="0" err="1">
                <a:solidFill>
                  <a:schemeClr val="bg1"/>
                </a:solidFill>
                <a:effectLst/>
                <a:latin typeface="Montserrat"/>
              </a:rPr>
              <a:t>lớp</a:t>
            </a:r>
            <a:r>
              <a:rPr lang="en-US" sz="2300" b="0" i="0" dirty="0">
                <a:solidFill>
                  <a:schemeClr val="bg1"/>
                </a:solidFill>
                <a:effectLst/>
                <a:latin typeface="Montserrat"/>
              </a:rPr>
              <a:t> </a:t>
            </a:r>
            <a:r>
              <a:rPr lang="en-US" sz="2300" b="0" i="0" dirty="0" err="1">
                <a:solidFill>
                  <a:schemeClr val="bg1"/>
                </a:solidFill>
                <a:effectLst/>
                <a:latin typeface="Montserrat"/>
              </a:rPr>
              <a:t>các</a:t>
            </a:r>
            <a:r>
              <a:rPr lang="en-US" sz="2300" b="0" i="0" dirty="0">
                <a:solidFill>
                  <a:schemeClr val="bg1"/>
                </a:solidFill>
                <a:effectLst/>
                <a:latin typeface="Montserrat"/>
              </a:rPr>
              <a:t> </a:t>
            </a:r>
            <a:r>
              <a:rPr lang="en-US" sz="2300" b="0" i="0" dirty="0" err="1">
                <a:solidFill>
                  <a:schemeClr val="bg1"/>
                </a:solidFill>
                <a:effectLst/>
                <a:latin typeface="Montserrat"/>
              </a:rPr>
              <a:t>mô</a:t>
            </a:r>
            <a:r>
              <a:rPr lang="en-US" sz="2300" b="0" i="0" dirty="0">
                <a:solidFill>
                  <a:schemeClr val="bg1"/>
                </a:solidFill>
                <a:effectLst/>
                <a:latin typeface="Montserrat"/>
              </a:rPr>
              <a:t> </a:t>
            </a:r>
            <a:r>
              <a:rPr lang="en-US" sz="2300" b="0" i="0" dirty="0" err="1">
                <a:solidFill>
                  <a:schemeClr val="bg1"/>
                </a:solidFill>
                <a:effectLst/>
                <a:latin typeface="Montserrat"/>
              </a:rPr>
              <a:t>hình</a:t>
            </a:r>
            <a:r>
              <a:rPr lang="en-US" sz="2300" b="0" i="0" dirty="0">
                <a:solidFill>
                  <a:schemeClr val="bg1"/>
                </a:solidFill>
                <a:effectLst/>
                <a:latin typeface="Montserrat"/>
              </a:rPr>
              <a:t> </a:t>
            </a:r>
            <a:r>
              <a:rPr lang="en-US" sz="2300" b="0" i="0" dirty="0" err="1">
                <a:solidFill>
                  <a:schemeClr val="bg1"/>
                </a:solidFill>
                <a:effectLst/>
                <a:latin typeface="Montserrat"/>
              </a:rPr>
              <a:t>học</a:t>
            </a:r>
            <a:r>
              <a:rPr lang="en-US" sz="2300" b="0" i="0" dirty="0">
                <a:solidFill>
                  <a:schemeClr val="bg1"/>
                </a:solidFill>
                <a:effectLst/>
                <a:latin typeface="Montserrat"/>
              </a:rPr>
              <a:t> </a:t>
            </a:r>
            <a:r>
              <a:rPr lang="en-US" sz="2300" b="0" i="0" dirty="0" err="1">
                <a:solidFill>
                  <a:schemeClr val="bg1"/>
                </a:solidFill>
                <a:effectLst/>
                <a:latin typeface="Montserrat"/>
              </a:rPr>
              <a:t>có</a:t>
            </a:r>
            <a:r>
              <a:rPr lang="en-US" sz="2300" b="0" i="0" dirty="0">
                <a:solidFill>
                  <a:schemeClr val="bg1"/>
                </a:solidFill>
                <a:effectLst/>
                <a:latin typeface="Montserrat"/>
              </a:rPr>
              <a:t> </a:t>
            </a:r>
            <a:r>
              <a:rPr lang="en-US" sz="2300" b="0" i="0" dirty="0" err="1">
                <a:solidFill>
                  <a:schemeClr val="bg1"/>
                </a:solidFill>
                <a:effectLst/>
                <a:latin typeface="Montserrat"/>
              </a:rPr>
              <a:t>giám</a:t>
            </a:r>
            <a:r>
              <a:rPr lang="en-US" sz="2300" b="0" i="0" dirty="0">
                <a:solidFill>
                  <a:schemeClr val="bg1"/>
                </a:solidFill>
                <a:effectLst/>
                <a:latin typeface="Montserrat"/>
              </a:rPr>
              <a:t> </a:t>
            </a:r>
            <a:r>
              <a:rPr lang="en-US" sz="2300" b="0" i="0" dirty="0" err="1">
                <a:solidFill>
                  <a:schemeClr val="bg1"/>
                </a:solidFill>
                <a:effectLst/>
                <a:latin typeface="Montserrat"/>
              </a:rPr>
              <a:t>sát</a:t>
            </a:r>
            <a:r>
              <a:rPr lang="en-US" sz="2300" b="0" i="0" dirty="0">
                <a:solidFill>
                  <a:schemeClr val="bg1"/>
                </a:solidFill>
                <a:effectLst/>
                <a:latin typeface="Montserrat"/>
              </a:rPr>
              <a:t> (</a:t>
            </a:r>
            <a:r>
              <a:rPr lang="en-US" sz="2300" b="0" i="1" dirty="0">
                <a:solidFill>
                  <a:schemeClr val="bg1"/>
                </a:solidFill>
                <a:effectLst/>
                <a:latin typeface="Montserrat"/>
              </a:rPr>
              <a:t>supervised learning</a:t>
            </a:r>
            <a:r>
              <a:rPr lang="en-US" sz="2300" b="0" i="0" dirty="0">
                <a:solidFill>
                  <a:schemeClr val="bg1"/>
                </a:solidFill>
                <a:effectLst/>
                <a:latin typeface="Montserrat"/>
              </a:rPr>
              <a:t>), </a:t>
            </a:r>
            <a:r>
              <a:rPr lang="en-US" sz="2300" b="0" i="0" dirty="0" err="1">
                <a:solidFill>
                  <a:schemeClr val="bg1"/>
                </a:solidFill>
                <a:effectLst/>
                <a:latin typeface="Montserrat"/>
              </a:rPr>
              <a:t>có</a:t>
            </a:r>
            <a:r>
              <a:rPr lang="en-US" sz="2300" b="0" i="0" dirty="0">
                <a:solidFill>
                  <a:schemeClr val="bg1"/>
                </a:solidFill>
                <a:effectLst/>
                <a:latin typeface="Montserrat"/>
              </a:rPr>
              <a:t> </a:t>
            </a:r>
            <a:r>
              <a:rPr lang="en-US" sz="2300" b="0" i="0" dirty="0" err="1">
                <a:solidFill>
                  <a:schemeClr val="bg1"/>
                </a:solidFill>
                <a:effectLst/>
                <a:latin typeface="Montserrat"/>
              </a:rPr>
              <a:t>hai</a:t>
            </a:r>
            <a:r>
              <a:rPr lang="en-US" sz="2300" b="0" i="0" dirty="0">
                <a:solidFill>
                  <a:schemeClr val="bg1"/>
                </a:solidFill>
                <a:effectLst/>
                <a:latin typeface="Montserrat"/>
              </a:rPr>
              <a:t> </a:t>
            </a:r>
            <a:r>
              <a:rPr lang="en-US" sz="2300" b="0" i="0" dirty="0" err="1">
                <a:solidFill>
                  <a:schemeClr val="bg1"/>
                </a:solidFill>
                <a:effectLst/>
                <a:latin typeface="Montserrat"/>
              </a:rPr>
              <a:t>bài</a:t>
            </a:r>
            <a:r>
              <a:rPr lang="en-US" sz="2300" b="0" i="0" dirty="0">
                <a:solidFill>
                  <a:schemeClr val="bg1"/>
                </a:solidFill>
                <a:effectLst/>
                <a:latin typeface="Montserrat"/>
              </a:rPr>
              <a:t> </a:t>
            </a:r>
            <a:r>
              <a:rPr lang="en-US" sz="2300" b="0" i="0" dirty="0" err="1">
                <a:solidFill>
                  <a:schemeClr val="bg1"/>
                </a:solidFill>
                <a:effectLst/>
                <a:latin typeface="Montserrat"/>
              </a:rPr>
              <a:t>toán</a:t>
            </a:r>
            <a:r>
              <a:rPr lang="en-US" sz="2300" b="0" i="0" dirty="0">
                <a:solidFill>
                  <a:schemeClr val="bg1"/>
                </a:solidFill>
                <a:effectLst/>
                <a:latin typeface="Montserrat"/>
              </a:rPr>
              <a:t> </a:t>
            </a:r>
            <a:r>
              <a:rPr lang="en-US" sz="2300" b="0" i="0" dirty="0" err="1">
                <a:solidFill>
                  <a:schemeClr val="bg1"/>
                </a:solidFill>
                <a:effectLst/>
                <a:latin typeface="Montserrat"/>
              </a:rPr>
              <a:t>là</a:t>
            </a:r>
            <a:r>
              <a:rPr lang="en-US" sz="2300" b="0" i="0" dirty="0">
                <a:solidFill>
                  <a:schemeClr val="bg1"/>
                </a:solidFill>
                <a:effectLst/>
                <a:latin typeface="Montserrat"/>
              </a:rPr>
              <a:t>:</a:t>
            </a:r>
          </a:p>
          <a:p>
            <a:endParaRPr lang="en-US" sz="2300" dirty="0">
              <a:solidFill>
                <a:schemeClr val="bg1"/>
              </a:solidFill>
              <a:latin typeface="Montserrat"/>
            </a:endParaRPr>
          </a:p>
          <a:p>
            <a:r>
              <a:rPr lang="en-US" sz="2300" dirty="0">
                <a:solidFill>
                  <a:schemeClr val="bg1"/>
                </a:solidFill>
                <a:latin typeface="Montserrat"/>
              </a:rPr>
              <a:t> + </a:t>
            </a:r>
            <a:r>
              <a:rPr lang="en-US" sz="2300" dirty="0" err="1">
                <a:solidFill>
                  <a:schemeClr val="bg1"/>
                </a:solidFill>
                <a:latin typeface="Montserrat"/>
              </a:rPr>
              <a:t>B</a:t>
            </a:r>
            <a:r>
              <a:rPr lang="en-US" sz="2300" b="0" i="0" dirty="0" err="1">
                <a:solidFill>
                  <a:schemeClr val="bg1"/>
                </a:solidFill>
                <a:effectLst/>
                <a:latin typeface="Montserrat"/>
              </a:rPr>
              <a:t>ài</a:t>
            </a:r>
            <a:r>
              <a:rPr lang="en-US" sz="2300" b="0" i="0" dirty="0">
                <a:solidFill>
                  <a:schemeClr val="bg1"/>
                </a:solidFill>
                <a:effectLst/>
                <a:latin typeface="Montserrat"/>
              </a:rPr>
              <a:t> </a:t>
            </a:r>
            <a:r>
              <a:rPr lang="en-US" sz="2300" b="0" i="0" dirty="0" err="1">
                <a:solidFill>
                  <a:schemeClr val="bg1"/>
                </a:solidFill>
                <a:effectLst/>
                <a:latin typeface="Montserrat"/>
              </a:rPr>
              <a:t>toán</a:t>
            </a:r>
            <a:r>
              <a:rPr lang="en-US" sz="2300" b="0" i="0" dirty="0">
                <a:solidFill>
                  <a:schemeClr val="bg1"/>
                </a:solidFill>
                <a:effectLst/>
                <a:latin typeface="Montserrat"/>
              </a:rPr>
              <a:t> </a:t>
            </a:r>
            <a:r>
              <a:rPr lang="en-US" sz="2300" b="0" i="0" dirty="0" err="1">
                <a:solidFill>
                  <a:schemeClr val="bg1"/>
                </a:solidFill>
                <a:effectLst/>
                <a:latin typeface="Montserrat"/>
              </a:rPr>
              <a:t>phân</a:t>
            </a:r>
            <a:r>
              <a:rPr lang="en-US" sz="2300" b="0" i="0" dirty="0">
                <a:solidFill>
                  <a:schemeClr val="bg1"/>
                </a:solidFill>
                <a:effectLst/>
                <a:latin typeface="Montserrat"/>
              </a:rPr>
              <a:t> </a:t>
            </a:r>
            <a:r>
              <a:rPr lang="en-US" sz="2300" b="0" i="0" dirty="0" err="1">
                <a:solidFill>
                  <a:schemeClr val="bg1"/>
                </a:solidFill>
                <a:effectLst/>
                <a:latin typeface="Montserrat"/>
              </a:rPr>
              <a:t>loại</a:t>
            </a:r>
            <a:r>
              <a:rPr lang="en-US" sz="2300" b="0" i="0" dirty="0">
                <a:solidFill>
                  <a:schemeClr val="bg1"/>
                </a:solidFill>
                <a:effectLst/>
                <a:latin typeface="Montserrat"/>
              </a:rPr>
              <a:t> (Classification) </a:t>
            </a:r>
            <a:r>
              <a:rPr lang="en-US" sz="2300" b="0" i="0" dirty="0" err="1">
                <a:solidFill>
                  <a:schemeClr val="bg1"/>
                </a:solidFill>
                <a:effectLst/>
                <a:latin typeface="Montserrat"/>
              </a:rPr>
              <a:t>đối</a:t>
            </a:r>
            <a:r>
              <a:rPr lang="en-US" sz="2300" b="0" i="0" dirty="0">
                <a:solidFill>
                  <a:schemeClr val="bg1"/>
                </a:solidFill>
                <a:effectLst/>
                <a:latin typeface="Montserrat"/>
              </a:rPr>
              <a:t> </a:t>
            </a:r>
            <a:r>
              <a:rPr lang="en-US" sz="2300" b="0" i="0" dirty="0" err="1">
                <a:solidFill>
                  <a:schemeClr val="bg1"/>
                </a:solidFill>
                <a:effectLst/>
                <a:latin typeface="Montserrat"/>
              </a:rPr>
              <a:t>với</a:t>
            </a:r>
            <a:r>
              <a:rPr lang="en-US" sz="2300" b="0" i="0" dirty="0">
                <a:solidFill>
                  <a:schemeClr val="bg1"/>
                </a:solidFill>
                <a:effectLst/>
                <a:latin typeface="Montserrat"/>
              </a:rPr>
              <a:t> </a:t>
            </a:r>
            <a:r>
              <a:rPr lang="en-US" sz="2300" b="0" i="0" dirty="0" err="1">
                <a:solidFill>
                  <a:schemeClr val="bg1"/>
                </a:solidFill>
                <a:effectLst/>
                <a:latin typeface="Montserrat"/>
              </a:rPr>
              <a:t>biến</a:t>
            </a:r>
            <a:r>
              <a:rPr lang="en-US" sz="2300" b="0" i="0" dirty="0">
                <a:solidFill>
                  <a:schemeClr val="bg1"/>
                </a:solidFill>
                <a:effectLst/>
                <a:latin typeface="Montserrat"/>
              </a:rPr>
              <a:t> </a:t>
            </a:r>
            <a:r>
              <a:rPr lang="en-US" sz="2300" b="0" i="0" dirty="0" err="1">
                <a:solidFill>
                  <a:schemeClr val="bg1"/>
                </a:solidFill>
                <a:effectLst/>
                <a:latin typeface="Montserrat"/>
              </a:rPr>
              <a:t>mục</a:t>
            </a:r>
            <a:r>
              <a:rPr lang="en-US" sz="2300" b="0" i="0" dirty="0">
                <a:solidFill>
                  <a:schemeClr val="bg1"/>
                </a:solidFill>
                <a:effectLst/>
                <a:latin typeface="Montserrat"/>
              </a:rPr>
              <a:t> </a:t>
            </a:r>
            <a:r>
              <a:rPr lang="en-US" sz="2300" b="0" i="0" dirty="0" err="1">
                <a:solidFill>
                  <a:schemeClr val="bg1"/>
                </a:solidFill>
                <a:effectLst/>
                <a:latin typeface="Montserrat"/>
              </a:rPr>
              <a:t>tiêu</a:t>
            </a:r>
            <a:r>
              <a:rPr lang="en-US" sz="2300" b="0" i="0" dirty="0">
                <a:solidFill>
                  <a:schemeClr val="bg1"/>
                </a:solidFill>
                <a:effectLst/>
                <a:latin typeface="Montserrat"/>
              </a:rPr>
              <a:t> </a:t>
            </a:r>
            <a:r>
              <a:rPr lang="en-US" sz="2300" b="0" i="0" dirty="0" err="1">
                <a:solidFill>
                  <a:schemeClr val="bg1"/>
                </a:solidFill>
                <a:effectLst/>
                <a:latin typeface="Montserrat"/>
              </a:rPr>
              <a:t>là</a:t>
            </a:r>
            <a:r>
              <a:rPr lang="en-US" sz="2300" b="0" i="0" dirty="0">
                <a:solidFill>
                  <a:schemeClr val="bg1"/>
                </a:solidFill>
                <a:effectLst/>
                <a:latin typeface="Montserrat"/>
              </a:rPr>
              <a:t> </a:t>
            </a:r>
            <a:r>
              <a:rPr lang="en-US" sz="2300" b="0" i="0" dirty="0" err="1">
                <a:solidFill>
                  <a:schemeClr val="bg1"/>
                </a:solidFill>
                <a:effectLst/>
                <a:latin typeface="Montserrat"/>
              </a:rPr>
              <a:t>rời</a:t>
            </a:r>
            <a:r>
              <a:rPr lang="en-US" sz="2300" b="0" i="0" dirty="0">
                <a:solidFill>
                  <a:schemeClr val="bg1"/>
                </a:solidFill>
                <a:effectLst/>
                <a:latin typeface="Montserrat"/>
              </a:rPr>
              <a:t> </a:t>
            </a:r>
            <a:r>
              <a:rPr lang="en-US" sz="2300" b="0" i="0" dirty="0" err="1">
                <a:solidFill>
                  <a:schemeClr val="bg1"/>
                </a:solidFill>
                <a:effectLst/>
                <a:latin typeface="Montserrat"/>
              </a:rPr>
              <a:t>rạc</a:t>
            </a:r>
            <a:endParaRPr lang="en-US" sz="2300" b="0" i="0" dirty="0">
              <a:solidFill>
                <a:schemeClr val="bg1"/>
              </a:solidFill>
              <a:effectLst/>
              <a:latin typeface="Montserrat"/>
            </a:endParaRPr>
          </a:p>
          <a:p>
            <a:endParaRPr lang="en-US" sz="2300" b="0" i="0" dirty="0">
              <a:solidFill>
                <a:schemeClr val="bg1"/>
              </a:solidFill>
              <a:effectLst/>
              <a:latin typeface="Montserrat"/>
            </a:endParaRPr>
          </a:p>
          <a:p>
            <a:r>
              <a:rPr lang="en-US" sz="2300" dirty="0">
                <a:solidFill>
                  <a:schemeClr val="bg1"/>
                </a:solidFill>
                <a:latin typeface="Montserrat"/>
              </a:rPr>
              <a:t> </a:t>
            </a:r>
            <a:r>
              <a:rPr lang="en-US" sz="2300" b="0" i="0" dirty="0">
                <a:solidFill>
                  <a:schemeClr val="bg1"/>
                </a:solidFill>
                <a:effectLst/>
                <a:latin typeface="Montserrat"/>
              </a:rPr>
              <a:t>+ </a:t>
            </a:r>
            <a:r>
              <a:rPr lang="en-US" sz="2300" dirty="0" err="1">
                <a:solidFill>
                  <a:schemeClr val="bg1"/>
                </a:solidFill>
                <a:latin typeface="Montserrat"/>
              </a:rPr>
              <a:t>B</a:t>
            </a:r>
            <a:r>
              <a:rPr lang="en-US" sz="2300" b="0" i="0" dirty="0" err="1">
                <a:solidFill>
                  <a:schemeClr val="bg1"/>
                </a:solidFill>
                <a:effectLst/>
                <a:latin typeface="Montserrat"/>
              </a:rPr>
              <a:t>ài</a:t>
            </a:r>
            <a:r>
              <a:rPr lang="en-US" sz="2300" b="0" i="0" dirty="0">
                <a:solidFill>
                  <a:schemeClr val="bg1"/>
                </a:solidFill>
                <a:effectLst/>
                <a:latin typeface="Montserrat"/>
              </a:rPr>
              <a:t> </a:t>
            </a:r>
            <a:r>
              <a:rPr lang="en-US" sz="2300" b="0" i="0" dirty="0" err="1">
                <a:solidFill>
                  <a:schemeClr val="bg1"/>
                </a:solidFill>
                <a:effectLst/>
                <a:latin typeface="Montserrat"/>
              </a:rPr>
              <a:t>toán</a:t>
            </a:r>
            <a:r>
              <a:rPr lang="en-US" sz="2300" b="0" i="0" dirty="0">
                <a:solidFill>
                  <a:schemeClr val="bg1"/>
                </a:solidFill>
                <a:effectLst/>
                <a:latin typeface="Montserrat"/>
              </a:rPr>
              <a:t> </a:t>
            </a:r>
            <a:r>
              <a:rPr lang="en-US" sz="2300" b="0" i="0" dirty="0" err="1">
                <a:solidFill>
                  <a:schemeClr val="bg1"/>
                </a:solidFill>
                <a:effectLst/>
                <a:latin typeface="Montserrat"/>
              </a:rPr>
              <a:t>dự</a:t>
            </a:r>
            <a:r>
              <a:rPr lang="en-US" sz="2300" b="0" i="0" dirty="0">
                <a:solidFill>
                  <a:schemeClr val="bg1"/>
                </a:solidFill>
                <a:effectLst/>
                <a:latin typeface="Montserrat"/>
              </a:rPr>
              <a:t> </a:t>
            </a:r>
            <a:r>
              <a:rPr lang="en-US" sz="2300" b="0" i="0" dirty="0" err="1">
                <a:solidFill>
                  <a:schemeClr val="bg1"/>
                </a:solidFill>
                <a:effectLst/>
                <a:latin typeface="Montserrat"/>
              </a:rPr>
              <a:t>báo</a:t>
            </a:r>
            <a:r>
              <a:rPr lang="en-US" sz="2300" b="0" i="0" dirty="0">
                <a:solidFill>
                  <a:schemeClr val="bg1"/>
                </a:solidFill>
                <a:effectLst/>
                <a:latin typeface="Montserrat"/>
              </a:rPr>
              <a:t> (Regression) </a:t>
            </a:r>
            <a:r>
              <a:rPr lang="en-US" sz="2300" b="0" i="0" dirty="0" err="1">
                <a:solidFill>
                  <a:schemeClr val="bg1"/>
                </a:solidFill>
                <a:effectLst/>
                <a:latin typeface="Montserrat"/>
              </a:rPr>
              <a:t>đối</a:t>
            </a:r>
            <a:r>
              <a:rPr lang="en-US" sz="2300" b="0" i="0" dirty="0">
                <a:solidFill>
                  <a:schemeClr val="bg1"/>
                </a:solidFill>
                <a:effectLst/>
                <a:latin typeface="Montserrat"/>
              </a:rPr>
              <a:t> </a:t>
            </a:r>
            <a:r>
              <a:rPr lang="en-US" sz="2300" b="0" i="0" dirty="0" err="1">
                <a:solidFill>
                  <a:schemeClr val="bg1"/>
                </a:solidFill>
                <a:effectLst/>
                <a:latin typeface="Montserrat"/>
              </a:rPr>
              <a:t>với</a:t>
            </a:r>
            <a:r>
              <a:rPr lang="en-US" sz="2300" b="0" i="0" dirty="0">
                <a:solidFill>
                  <a:schemeClr val="bg1"/>
                </a:solidFill>
                <a:effectLst/>
                <a:latin typeface="Montserrat"/>
              </a:rPr>
              <a:t> </a:t>
            </a:r>
            <a:r>
              <a:rPr lang="en-US" sz="2300" b="0" i="0" dirty="0" err="1">
                <a:solidFill>
                  <a:schemeClr val="bg1"/>
                </a:solidFill>
                <a:effectLst/>
                <a:latin typeface="Montserrat"/>
              </a:rPr>
              <a:t>biến</a:t>
            </a:r>
            <a:r>
              <a:rPr lang="en-US" sz="2300" b="0" i="0" dirty="0">
                <a:solidFill>
                  <a:schemeClr val="bg1"/>
                </a:solidFill>
                <a:effectLst/>
                <a:latin typeface="Montserrat"/>
              </a:rPr>
              <a:t> </a:t>
            </a:r>
            <a:r>
              <a:rPr lang="en-US" sz="2300" b="0" i="0" dirty="0" err="1">
                <a:solidFill>
                  <a:schemeClr val="bg1"/>
                </a:solidFill>
                <a:effectLst/>
                <a:latin typeface="Montserrat"/>
              </a:rPr>
              <a:t>mục</a:t>
            </a:r>
            <a:r>
              <a:rPr lang="en-US" sz="2300" b="0" i="0" dirty="0">
                <a:solidFill>
                  <a:schemeClr val="bg1"/>
                </a:solidFill>
                <a:effectLst/>
                <a:latin typeface="Montserrat"/>
              </a:rPr>
              <a:t> </a:t>
            </a:r>
            <a:r>
              <a:rPr lang="en-US" sz="2300" b="0" i="0" dirty="0" err="1">
                <a:solidFill>
                  <a:schemeClr val="bg1"/>
                </a:solidFill>
                <a:effectLst/>
                <a:latin typeface="Montserrat"/>
              </a:rPr>
              <a:t>tiêu</a:t>
            </a:r>
            <a:r>
              <a:rPr lang="en-US" sz="2300" b="0" i="0" dirty="0">
                <a:solidFill>
                  <a:schemeClr val="bg1"/>
                </a:solidFill>
                <a:effectLst/>
                <a:latin typeface="Montserrat"/>
              </a:rPr>
              <a:t> </a:t>
            </a:r>
            <a:r>
              <a:rPr lang="en-US" sz="2300" b="0" i="0" dirty="0" err="1">
                <a:solidFill>
                  <a:schemeClr val="bg1"/>
                </a:solidFill>
                <a:effectLst/>
                <a:latin typeface="Montserrat"/>
              </a:rPr>
              <a:t>liên</a:t>
            </a:r>
            <a:r>
              <a:rPr lang="en-US" sz="2300" b="0" i="0" dirty="0">
                <a:solidFill>
                  <a:schemeClr val="bg1"/>
                </a:solidFill>
                <a:effectLst/>
                <a:latin typeface="Montserrat"/>
              </a:rPr>
              <a:t> </a:t>
            </a:r>
            <a:r>
              <a:rPr lang="en-US" sz="2300" b="0" i="0" dirty="0" err="1">
                <a:solidFill>
                  <a:schemeClr val="bg1"/>
                </a:solidFill>
                <a:effectLst/>
                <a:latin typeface="Montserrat"/>
              </a:rPr>
              <a:t>tục</a:t>
            </a:r>
            <a:r>
              <a:rPr lang="en-US" sz="2300" dirty="0">
                <a:solidFill>
                  <a:schemeClr val="bg1"/>
                </a:solidFill>
                <a:latin typeface="Montserrat"/>
              </a:rPr>
              <a:t> </a:t>
            </a:r>
            <a:endParaRPr lang="en-US" sz="2300" b="0" i="0" dirty="0">
              <a:solidFill>
                <a:schemeClr val="bg1"/>
              </a:solidFill>
              <a:effectLst/>
              <a:latin typeface="Montserrat"/>
            </a:endParaRPr>
          </a:p>
          <a:p>
            <a:endParaRPr lang="en-US" sz="2300" b="0" i="0" dirty="0">
              <a:solidFill>
                <a:schemeClr val="bg1"/>
              </a:solidFill>
              <a:effectLst/>
              <a:latin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4" name="Title 3">
            <a:extLst>
              <a:ext uri="{FF2B5EF4-FFF2-40B4-BE49-F238E27FC236}">
                <a16:creationId xmlns:a16="http://schemas.microsoft.com/office/drawing/2014/main" id="{51AE4EB9-0690-21FB-10A3-C2048AE9521B}"/>
              </a:ext>
            </a:extLst>
          </p:cNvPr>
          <p:cNvSpPr>
            <a:spLocks noGrp="1"/>
          </p:cNvSpPr>
          <p:nvPr>
            <p:ph type="title"/>
          </p:nvPr>
        </p:nvSpPr>
        <p:spPr>
          <a:xfrm>
            <a:off x="-104702" y="0"/>
            <a:ext cx="2996758" cy="5143500"/>
          </a:xfrm>
        </p:spPr>
        <p:txBody>
          <a:bodyPr/>
          <a:lstStyle/>
          <a:p>
            <a:pPr algn="ctr"/>
            <a:r>
              <a:rPr lang="en-US" sz="2800" b="1" dirty="0">
                <a:latin typeface="Montserrat" panose="00000500000000000000" pitchFamily="2" charset="0"/>
              </a:rPr>
              <a:t>6. </a:t>
            </a:r>
            <a:r>
              <a:rPr lang="en-US" sz="2800" b="1" dirty="0" err="1">
                <a:latin typeface="Montserrat" panose="00000500000000000000" pitchFamily="2" charset="0"/>
              </a:rPr>
              <a:t>Ứng</a:t>
            </a:r>
            <a:r>
              <a:rPr lang="en-US" sz="2800" b="1" dirty="0">
                <a:latin typeface="Montserrat" panose="00000500000000000000" pitchFamily="2" charset="0"/>
              </a:rPr>
              <a:t> Dụng Của</a:t>
            </a:r>
            <a:br>
              <a:rPr lang="en-US" sz="2800" b="1" dirty="0">
                <a:latin typeface="Montserrat" panose="00000500000000000000" pitchFamily="2" charset="0"/>
              </a:rPr>
            </a:br>
            <a:r>
              <a:rPr lang="en-US" sz="2800" b="1" dirty="0">
                <a:latin typeface="Montserrat" panose="00000500000000000000" pitchFamily="2" charset="0"/>
              </a:rPr>
              <a:t>Decision Tree</a:t>
            </a:r>
            <a:endParaRPr lang="en-US" dirty="0">
              <a:latin typeface="Montserrat" panose="00000500000000000000" pitchFamily="2" charset="0"/>
            </a:endParaRPr>
          </a:p>
        </p:txBody>
      </p:sp>
      <p:sp>
        <p:nvSpPr>
          <p:cNvPr id="2" name="Text Placeholder 1">
            <a:extLst>
              <a:ext uri="{FF2B5EF4-FFF2-40B4-BE49-F238E27FC236}">
                <a16:creationId xmlns:a16="http://schemas.microsoft.com/office/drawing/2014/main" id="{D6BFD2D3-10F2-D87D-20C5-3C78B834505D}"/>
              </a:ext>
            </a:extLst>
          </p:cNvPr>
          <p:cNvSpPr>
            <a:spLocks noGrp="1"/>
          </p:cNvSpPr>
          <p:nvPr>
            <p:ph type="body" idx="1"/>
          </p:nvPr>
        </p:nvSpPr>
        <p:spPr>
          <a:xfrm>
            <a:off x="2892056" y="0"/>
            <a:ext cx="6251943" cy="5143500"/>
          </a:xfrm>
        </p:spPr>
        <p:txBody>
          <a:bodyPr anchor="ctr"/>
          <a:lstStyle/>
          <a:p>
            <a:r>
              <a:rPr lang="en-US" sz="2200" dirty="0" err="1">
                <a:solidFill>
                  <a:srgbClr val="222222"/>
                </a:solidFill>
                <a:latin typeface="Montserrat" panose="00000500000000000000" pitchFamily="2" charset="0"/>
              </a:rPr>
              <a:t>Sử</a:t>
            </a:r>
            <a:r>
              <a:rPr lang="en-US" sz="2200" dirty="0">
                <a:solidFill>
                  <a:srgbClr val="222222"/>
                </a:solidFill>
                <a:latin typeface="Montserrat" panose="00000500000000000000" pitchFamily="2" charset="0"/>
              </a:rPr>
              <a:t> dụng d</a:t>
            </a:r>
            <a:r>
              <a:rPr lang="vi-VN" sz="2200" b="0" i="0" dirty="0">
                <a:solidFill>
                  <a:srgbClr val="222222"/>
                </a:solidFill>
                <a:effectLst/>
                <a:latin typeface="Montserrat" panose="00000500000000000000" pitchFamily="2" charset="0"/>
              </a:rPr>
              <a:t>ecision tree trong trưng bày sản phẩm tại các điểm bán lẻ</a:t>
            </a:r>
            <a:endParaRPr lang="en-US" sz="2200" b="0" i="0" dirty="0">
              <a:solidFill>
                <a:srgbClr val="222222"/>
              </a:solidFill>
              <a:effectLst/>
              <a:latin typeface="Montserrat" panose="00000500000000000000" pitchFamily="2" charset="0"/>
            </a:endParaRPr>
          </a:p>
          <a:p>
            <a:endParaRPr lang="en-US" sz="2200" b="0" i="0" dirty="0">
              <a:solidFill>
                <a:srgbClr val="222222"/>
              </a:solidFill>
              <a:effectLst/>
              <a:latin typeface="Montserrat" panose="00000500000000000000" pitchFamily="2" charset="0"/>
            </a:endParaRPr>
          </a:p>
          <a:p>
            <a:r>
              <a:rPr lang="en-US" sz="2200" b="0" i="0" u="none" strike="noStrike" dirty="0" err="1">
                <a:solidFill>
                  <a:srgbClr val="000000"/>
                </a:solidFill>
                <a:effectLst/>
                <a:latin typeface="Montserrat" panose="00000500000000000000" pitchFamily="2" charset="0"/>
              </a:rPr>
              <a:t>Sử</a:t>
            </a:r>
            <a:r>
              <a:rPr lang="en-US" sz="2200" b="0" i="0" u="none" strike="noStrike" dirty="0">
                <a:solidFill>
                  <a:srgbClr val="000000"/>
                </a:solidFill>
                <a:effectLst/>
                <a:latin typeface="Montserrat" panose="00000500000000000000" pitchFamily="2" charset="0"/>
              </a:rPr>
              <a:t> dụng decision tree </a:t>
            </a:r>
            <a:r>
              <a:rPr lang="en-US" sz="2200" b="0" i="0" u="none" strike="noStrike" dirty="0" err="1">
                <a:solidFill>
                  <a:srgbClr val="000000"/>
                </a:solidFill>
                <a:effectLst/>
                <a:latin typeface="Montserrat" panose="00000500000000000000" pitchFamily="2" charset="0"/>
              </a:rPr>
              <a:t>trong</a:t>
            </a:r>
            <a:r>
              <a:rPr lang="en-US" sz="2200" b="0" i="0" u="none" strike="noStrike" dirty="0">
                <a:solidFill>
                  <a:srgbClr val="000000"/>
                </a:solidFill>
                <a:effectLst/>
                <a:latin typeface="Montserrat" panose="00000500000000000000" pitchFamily="2" charset="0"/>
              </a:rPr>
              <a:t> y </a:t>
            </a:r>
            <a:r>
              <a:rPr lang="en-US" sz="2200" b="0" i="0" u="none" strike="noStrike" dirty="0" err="1">
                <a:solidFill>
                  <a:srgbClr val="000000"/>
                </a:solidFill>
                <a:effectLst/>
                <a:latin typeface="Montserrat" panose="00000500000000000000" pitchFamily="2" charset="0"/>
              </a:rPr>
              <a:t>tế</a:t>
            </a:r>
            <a:r>
              <a:rPr lang="en-US" sz="2200" b="0" i="0" u="none" strike="noStrike" dirty="0">
                <a:solidFill>
                  <a:srgbClr val="000000"/>
                </a:solidFill>
                <a:effectLst/>
                <a:latin typeface="Montserrat" panose="00000500000000000000" pitchFamily="2" charset="0"/>
              </a:rPr>
              <a:t> </a:t>
            </a:r>
            <a:r>
              <a:rPr lang="en-US" sz="2200" b="0" i="0" u="none" strike="noStrike" dirty="0" err="1">
                <a:solidFill>
                  <a:srgbClr val="000000"/>
                </a:solidFill>
                <a:effectLst/>
                <a:latin typeface="Montserrat" panose="00000500000000000000" pitchFamily="2" charset="0"/>
              </a:rPr>
              <a:t>để</a:t>
            </a:r>
            <a:r>
              <a:rPr lang="en-US" sz="2200" b="0" i="0" u="none" strike="noStrike" dirty="0">
                <a:solidFill>
                  <a:srgbClr val="000000"/>
                </a:solidFill>
                <a:effectLst/>
                <a:latin typeface="Montserrat" panose="00000500000000000000" pitchFamily="2" charset="0"/>
              </a:rPr>
              <a:t> </a:t>
            </a:r>
            <a:r>
              <a:rPr lang="en-US" sz="2200" b="0" i="0" u="none" strike="noStrike" dirty="0" err="1">
                <a:solidFill>
                  <a:srgbClr val="000000"/>
                </a:solidFill>
                <a:effectLst/>
                <a:latin typeface="Montserrat" panose="00000500000000000000" pitchFamily="2" charset="0"/>
              </a:rPr>
              <a:t>dự</a:t>
            </a:r>
            <a:r>
              <a:rPr lang="en-US" sz="2200" b="0" i="0" u="none" strike="noStrike" dirty="0">
                <a:solidFill>
                  <a:srgbClr val="000000"/>
                </a:solidFill>
                <a:effectLst/>
                <a:latin typeface="Montserrat" panose="00000500000000000000" pitchFamily="2" charset="0"/>
              </a:rPr>
              <a:t> </a:t>
            </a:r>
            <a:r>
              <a:rPr lang="en-US" sz="2200" b="0" i="0" u="none" strike="noStrike" dirty="0" err="1">
                <a:solidFill>
                  <a:srgbClr val="000000"/>
                </a:solidFill>
                <a:effectLst/>
                <a:latin typeface="Montserrat" panose="00000500000000000000" pitchFamily="2" charset="0"/>
              </a:rPr>
              <a:t>đoán</a:t>
            </a:r>
            <a:r>
              <a:rPr lang="en-US" sz="2200" b="0" i="0" u="none" strike="noStrike" dirty="0">
                <a:solidFill>
                  <a:srgbClr val="000000"/>
                </a:solidFill>
                <a:effectLst/>
                <a:latin typeface="Montserrat" panose="00000500000000000000" pitchFamily="2" charset="0"/>
              </a:rPr>
              <a:t> </a:t>
            </a:r>
            <a:r>
              <a:rPr lang="en-US" sz="2200" b="0" i="0" u="none" strike="noStrike" dirty="0" err="1">
                <a:solidFill>
                  <a:srgbClr val="000000"/>
                </a:solidFill>
                <a:effectLst/>
                <a:latin typeface="Montserrat" panose="00000500000000000000" pitchFamily="2" charset="0"/>
              </a:rPr>
              <a:t>các</a:t>
            </a:r>
            <a:r>
              <a:rPr lang="en-US" sz="2200" b="0" i="0" u="none" strike="noStrike" dirty="0">
                <a:solidFill>
                  <a:srgbClr val="000000"/>
                </a:solidFill>
                <a:effectLst/>
                <a:latin typeface="Montserrat" panose="00000500000000000000" pitchFamily="2" charset="0"/>
              </a:rPr>
              <a:t> </a:t>
            </a:r>
            <a:r>
              <a:rPr lang="en-US" sz="2200" b="0" i="0" u="none" strike="noStrike" dirty="0" err="1">
                <a:solidFill>
                  <a:srgbClr val="000000"/>
                </a:solidFill>
                <a:effectLst/>
                <a:latin typeface="Montserrat" panose="00000500000000000000" pitchFamily="2" charset="0"/>
              </a:rPr>
              <a:t>bệnh</a:t>
            </a:r>
            <a:r>
              <a:rPr lang="en-US" sz="2200" b="0" i="0" u="none" strike="noStrike" dirty="0">
                <a:solidFill>
                  <a:srgbClr val="000000"/>
                </a:solidFill>
                <a:effectLst/>
                <a:latin typeface="Montserrat" panose="00000500000000000000" pitchFamily="2" charset="0"/>
              </a:rPr>
              <a:t> lý.</a:t>
            </a:r>
          </a:p>
          <a:p>
            <a:endParaRPr lang="en-US" sz="2200" b="0" i="0" u="none" strike="noStrike" dirty="0">
              <a:solidFill>
                <a:srgbClr val="000000"/>
              </a:solidFill>
              <a:effectLst/>
              <a:latin typeface="Montserrat" panose="00000500000000000000" pitchFamily="2" charset="0"/>
            </a:endParaRPr>
          </a:p>
          <a:p>
            <a:r>
              <a:rPr lang="vi-VN" sz="2200" b="0" i="0" u="none" strike="noStrike" dirty="0">
                <a:solidFill>
                  <a:srgbClr val="000000"/>
                </a:solidFill>
                <a:effectLst/>
                <a:latin typeface="Montserrat" panose="00000500000000000000" pitchFamily="2" charset="0"/>
              </a:rPr>
              <a:t>Sử dụng decision tree trong kinh doanh để đưa ra quyết định về chiến lược tiếp thị. </a:t>
            </a:r>
            <a:endParaRPr lang="en-US" sz="2200" b="0" i="0" u="none" strike="noStrike" dirty="0">
              <a:solidFill>
                <a:srgbClr val="000000"/>
              </a:solidFill>
              <a:effectLst/>
              <a:latin typeface="Montserrat" panose="00000500000000000000" pitchFamily="2" charset="0"/>
            </a:endParaRPr>
          </a:p>
          <a:p>
            <a:endParaRPr lang="en-US" sz="2200" b="0" i="0" u="none" strike="noStrike" dirty="0">
              <a:solidFill>
                <a:srgbClr val="000000"/>
              </a:solidFill>
              <a:effectLst/>
              <a:latin typeface="Montserrat" panose="00000500000000000000" pitchFamily="2" charset="0"/>
            </a:endParaRPr>
          </a:p>
          <a:p>
            <a:r>
              <a:rPr lang="vi-VN" sz="2200" b="0" i="0" u="none" strike="noStrike" dirty="0">
                <a:solidFill>
                  <a:srgbClr val="000000"/>
                </a:solidFill>
                <a:effectLst/>
                <a:latin typeface="Montserrat" panose="00000500000000000000" pitchFamily="2" charset="0"/>
              </a:rPr>
              <a:t>Sử dụng decision tree trong khoa học dữ liệu để phân tích các tập dữ liệu lớn. </a:t>
            </a:r>
          </a:p>
          <a:p>
            <a:pPr marL="133350" indent="0">
              <a:buNone/>
            </a:pPr>
            <a:endParaRPr lang="vi-VN" sz="2200" b="0" i="0" dirty="0">
              <a:solidFill>
                <a:srgbClr val="222222"/>
              </a:solidFill>
              <a:effectLst/>
              <a:latin typeface="Montserrat" panose="00000500000000000000" pitchFamily="2" charset="0"/>
            </a:endParaRPr>
          </a:p>
          <a:p>
            <a:endParaRPr lang="en-US" sz="2200" dirty="0">
              <a:latin typeface="Montserrat" panose="00000500000000000000" pitchFamily="2" charset="0"/>
            </a:endParaRPr>
          </a:p>
        </p:txBody>
      </p:sp>
    </p:spTree>
    <p:extLst>
      <p:ext uri="{BB962C8B-B14F-4D97-AF65-F5344CB8AC3E}">
        <p14:creationId xmlns:p14="http://schemas.microsoft.com/office/powerpoint/2010/main" val="2792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1E76B-26B7-6788-AA1B-90CFD6060867}"/>
              </a:ext>
            </a:extLst>
          </p:cNvPr>
          <p:cNvSpPr>
            <a:spLocks noGrp="1"/>
          </p:cNvSpPr>
          <p:nvPr>
            <p:ph type="title"/>
          </p:nvPr>
        </p:nvSpPr>
        <p:spPr>
          <a:xfrm>
            <a:off x="0" y="762000"/>
            <a:ext cx="9144000" cy="4381500"/>
          </a:xfrm>
        </p:spPr>
        <p:txBody>
          <a:bodyPr wrap="square" anchor="ctr">
            <a:noAutofit/>
          </a:bodyPr>
          <a:lstStyle/>
          <a:p>
            <a:pPr algn="ctr">
              <a:lnSpc>
                <a:spcPct val="90000"/>
              </a:lnSpc>
            </a:pPr>
            <a:r>
              <a:rPr lang="en-US" sz="4500" dirty="0" err="1">
                <a:latin typeface="Montserrat" panose="00000500000000000000" pitchFamily="2" charset="0"/>
              </a:rPr>
              <a:t>Cảm</a:t>
            </a:r>
            <a:r>
              <a:rPr lang="en-US" sz="4500" dirty="0">
                <a:latin typeface="Montserrat" panose="00000500000000000000" pitchFamily="2" charset="0"/>
              </a:rPr>
              <a:t> </a:t>
            </a:r>
            <a:r>
              <a:rPr lang="en-US" sz="4500" dirty="0" err="1">
                <a:latin typeface="Montserrat" panose="00000500000000000000" pitchFamily="2" charset="0"/>
              </a:rPr>
              <a:t>ơn</a:t>
            </a:r>
            <a:r>
              <a:rPr lang="en-US" sz="4500" dirty="0">
                <a:latin typeface="Montserrat" panose="00000500000000000000" pitchFamily="2" charset="0"/>
              </a:rPr>
              <a:t> </a:t>
            </a:r>
            <a:r>
              <a:rPr lang="en-US" sz="4500" dirty="0" err="1">
                <a:latin typeface="Montserrat" panose="00000500000000000000" pitchFamily="2" charset="0"/>
              </a:rPr>
              <a:t>các</a:t>
            </a:r>
            <a:r>
              <a:rPr lang="en-US" sz="4500" dirty="0">
                <a:latin typeface="Montserrat" panose="00000500000000000000" pitchFamily="2" charset="0"/>
              </a:rPr>
              <a:t> </a:t>
            </a:r>
            <a:r>
              <a:rPr lang="en-US" sz="4500" dirty="0" err="1">
                <a:latin typeface="Montserrat" panose="00000500000000000000" pitchFamily="2" charset="0"/>
              </a:rPr>
              <a:t>bạn</a:t>
            </a:r>
            <a:r>
              <a:rPr lang="en-US" sz="4500" dirty="0">
                <a:latin typeface="Montserrat" panose="00000500000000000000" pitchFamily="2" charset="0"/>
              </a:rPr>
              <a:t> </a:t>
            </a:r>
            <a:r>
              <a:rPr lang="en-US" sz="4500" dirty="0" err="1">
                <a:latin typeface="Montserrat" panose="00000500000000000000" pitchFamily="2" charset="0"/>
              </a:rPr>
              <a:t>đã</a:t>
            </a:r>
            <a:r>
              <a:rPr lang="en-US" sz="4500" dirty="0">
                <a:latin typeface="Montserrat" panose="00000500000000000000" pitchFamily="2" charset="0"/>
              </a:rPr>
              <a:t> </a:t>
            </a:r>
            <a:r>
              <a:rPr lang="en-US" sz="4500" dirty="0" err="1">
                <a:latin typeface="Montserrat" panose="00000500000000000000" pitchFamily="2" charset="0"/>
              </a:rPr>
              <a:t>lắng</a:t>
            </a:r>
            <a:r>
              <a:rPr lang="en-US" sz="4500" dirty="0">
                <a:latin typeface="Montserrat" panose="00000500000000000000" pitchFamily="2" charset="0"/>
              </a:rPr>
              <a:t> </a:t>
            </a:r>
            <a:r>
              <a:rPr lang="en-US" sz="4500" dirty="0" err="1">
                <a:latin typeface="Montserrat" panose="00000500000000000000" pitchFamily="2" charset="0"/>
              </a:rPr>
              <a:t>nghe</a:t>
            </a:r>
            <a:endParaRPr lang="en-US" sz="4500" dirty="0">
              <a:latin typeface="Montserrat" panose="00000500000000000000" pitchFamily="2" charset="0"/>
            </a:endParaRPr>
          </a:p>
        </p:txBody>
      </p:sp>
      <p:grpSp>
        <p:nvGrpSpPr>
          <p:cNvPr id="29" name="Google Shape;9759;p71">
            <a:extLst>
              <a:ext uri="{FF2B5EF4-FFF2-40B4-BE49-F238E27FC236}">
                <a16:creationId xmlns:a16="http://schemas.microsoft.com/office/drawing/2014/main" id="{1BAD29D7-FC65-F349-E063-64315BD237D6}"/>
              </a:ext>
            </a:extLst>
          </p:cNvPr>
          <p:cNvGrpSpPr/>
          <p:nvPr/>
        </p:nvGrpSpPr>
        <p:grpSpPr>
          <a:xfrm>
            <a:off x="688194" y="-66092"/>
            <a:ext cx="761767" cy="729896"/>
            <a:chOff x="2657744" y="2337745"/>
            <a:chExt cx="832987" cy="798137"/>
          </a:xfrm>
        </p:grpSpPr>
        <p:sp>
          <p:nvSpPr>
            <p:cNvPr id="30" name="Google Shape;9760;p71">
              <a:extLst>
                <a:ext uri="{FF2B5EF4-FFF2-40B4-BE49-F238E27FC236}">
                  <a16:creationId xmlns:a16="http://schemas.microsoft.com/office/drawing/2014/main" id="{16BDE86D-198B-2B04-A580-AB58D58C64A3}"/>
                </a:ext>
              </a:extLst>
            </p:cNvPr>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61;p71">
              <a:extLst>
                <a:ext uri="{FF2B5EF4-FFF2-40B4-BE49-F238E27FC236}">
                  <a16:creationId xmlns:a16="http://schemas.microsoft.com/office/drawing/2014/main" id="{D5297751-BE69-CF23-CDD0-489320DF9C42}"/>
                </a:ext>
              </a:extLst>
            </p:cNvPr>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62;p71">
              <a:extLst>
                <a:ext uri="{FF2B5EF4-FFF2-40B4-BE49-F238E27FC236}">
                  <a16:creationId xmlns:a16="http://schemas.microsoft.com/office/drawing/2014/main" id="{4A4CBF88-DD91-0F0E-0A97-CC73D09039BB}"/>
                </a:ext>
              </a:extLst>
            </p:cNvPr>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63;p71">
              <a:extLst>
                <a:ext uri="{FF2B5EF4-FFF2-40B4-BE49-F238E27FC236}">
                  <a16:creationId xmlns:a16="http://schemas.microsoft.com/office/drawing/2014/main" id="{DAD07DAE-8BA2-92B8-557B-C2AF0D199BB7}"/>
                </a:ext>
              </a:extLst>
            </p:cNvPr>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64;p71">
              <a:extLst>
                <a:ext uri="{FF2B5EF4-FFF2-40B4-BE49-F238E27FC236}">
                  <a16:creationId xmlns:a16="http://schemas.microsoft.com/office/drawing/2014/main" id="{39F3F166-92D5-4F69-2058-928F339217E2}"/>
                </a:ext>
              </a:extLst>
            </p:cNvPr>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65;p71">
              <a:extLst>
                <a:ext uri="{FF2B5EF4-FFF2-40B4-BE49-F238E27FC236}">
                  <a16:creationId xmlns:a16="http://schemas.microsoft.com/office/drawing/2014/main" id="{C80CABB9-1699-FBEE-8089-EAA9B88463F2}"/>
                </a:ext>
              </a:extLst>
            </p:cNvPr>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9766;p71">
            <a:extLst>
              <a:ext uri="{FF2B5EF4-FFF2-40B4-BE49-F238E27FC236}">
                <a16:creationId xmlns:a16="http://schemas.microsoft.com/office/drawing/2014/main" id="{E9B62BE3-3D60-47A7-7FA3-AE20AA01B3AC}"/>
              </a:ext>
            </a:extLst>
          </p:cNvPr>
          <p:cNvGrpSpPr/>
          <p:nvPr/>
        </p:nvGrpSpPr>
        <p:grpSpPr>
          <a:xfrm>
            <a:off x="3199159" y="-62988"/>
            <a:ext cx="685569" cy="723689"/>
            <a:chOff x="3398134" y="2057650"/>
            <a:chExt cx="704087" cy="743236"/>
          </a:xfrm>
        </p:grpSpPr>
        <p:grpSp>
          <p:nvGrpSpPr>
            <p:cNvPr id="37" name="Google Shape;9767;p71">
              <a:extLst>
                <a:ext uri="{FF2B5EF4-FFF2-40B4-BE49-F238E27FC236}">
                  <a16:creationId xmlns:a16="http://schemas.microsoft.com/office/drawing/2014/main" id="{7FCCC2AD-4831-4B6D-9AA7-CB3D820119E2}"/>
                </a:ext>
              </a:extLst>
            </p:cNvPr>
            <p:cNvGrpSpPr/>
            <p:nvPr/>
          </p:nvGrpSpPr>
          <p:grpSpPr>
            <a:xfrm>
              <a:off x="3398134" y="2290183"/>
              <a:ext cx="315181" cy="219781"/>
              <a:chOff x="3398134" y="2290183"/>
              <a:chExt cx="315181" cy="219781"/>
            </a:xfrm>
          </p:grpSpPr>
          <p:sp>
            <p:nvSpPr>
              <p:cNvPr id="50" name="Google Shape;9768;p71">
                <a:extLst>
                  <a:ext uri="{FF2B5EF4-FFF2-40B4-BE49-F238E27FC236}">
                    <a16:creationId xmlns:a16="http://schemas.microsoft.com/office/drawing/2014/main" id="{D0F9EC69-CF99-5758-2103-3731AD6918E3}"/>
                  </a:ext>
                </a:extLst>
              </p:cNvPr>
              <p:cNvSpPr/>
              <p:nvPr/>
            </p:nvSpPr>
            <p:spPr>
              <a:xfrm>
                <a:off x="3493534" y="2290183"/>
                <a:ext cx="219781" cy="219781"/>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 name="Google Shape;9769;p71">
                <a:extLst>
                  <a:ext uri="{FF2B5EF4-FFF2-40B4-BE49-F238E27FC236}">
                    <a16:creationId xmlns:a16="http://schemas.microsoft.com/office/drawing/2014/main" id="{693649B6-CCC1-ED5B-7B54-13EA745A56EC}"/>
                  </a:ext>
                </a:extLst>
              </p:cNvPr>
              <p:cNvCxnSpPr>
                <a:stCxn id="50" idx="2"/>
              </p:cNvCxnSpPr>
              <p:nvPr/>
            </p:nvCxnSpPr>
            <p:spPr>
              <a:xfrm rot="10800000">
                <a:off x="3398134" y="240007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38" name="Google Shape;9770;p71">
              <a:extLst>
                <a:ext uri="{FF2B5EF4-FFF2-40B4-BE49-F238E27FC236}">
                  <a16:creationId xmlns:a16="http://schemas.microsoft.com/office/drawing/2014/main" id="{C0B38C4B-63E1-EF2C-8E9B-42BB56ED76ED}"/>
                </a:ext>
              </a:extLst>
            </p:cNvPr>
            <p:cNvGrpSpPr/>
            <p:nvPr/>
          </p:nvGrpSpPr>
          <p:grpSpPr>
            <a:xfrm>
              <a:off x="3547823" y="2467358"/>
              <a:ext cx="219781" cy="333527"/>
              <a:chOff x="3547823" y="2467358"/>
              <a:chExt cx="219781" cy="333527"/>
            </a:xfrm>
          </p:grpSpPr>
          <p:sp>
            <p:nvSpPr>
              <p:cNvPr id="48" name="Google Shape;9771;p71">
                <a:extLst>
                  <a:ext uri="{FF2B5EF4-FFF2-40B4-BE49-F238E27FC236}">
                    <a16:creationId xmlns:a16="http://schemas.microsoft.com/office/drawing/2014/main" id="{7D38A2C4-1E4B-3FA5-F9A4-C1E55ABB582B}"/>
                  </a:ext>
                </a:extLst>
              </p:cNvPr>
              <p:cNvSpPr/>
              <p:nvPr/>
            </p:nvSpPr>
            <p:spPr>
              <a:xfrm>
                <a:off x="3547823" y="2467358"/>
                <a:ext cx="219781" cy="219781"/>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 name="Google Shape;9772;p71">
                <a:extLst>
                  <a:ext uri="{FF2B5EF4-FFF2-40B4-BE49-F238E27FC236}">
                    <a16:creationId xmlns:a16="http://schemas.microsoft.com/office/drawing/2014/main" id="{6633617B-F6AC-530D-AB85-D282FB07E15C}"/>
                  </a:ext>
                </a:extLst>
              </p:cNvPr>
              <p:cNvCxnSpPr/>
              <p:nvPr/>
            </p:nvCxnSpPr>
            <p:spPr>
              <a:xfrm rot="10800000">
                <a:off x="3657701" y="2687080"/>
                <a:ext cx="0" cy="113805"/>
              </a:xfrm>
              <a:prstGeom prst="straightConnector1">
                <a:avLst/>
              </a:prstGeom>
              <a:noFill/>
              <a:ln w="9525" cap="flat" cmpd="sng">
                <a:solidFill>
                  <a:srgbClr val="5F7D95"/>
                </a:solidFill>
                <a:prstDash val="solid"/>
                <a:round/>
                <a:headEnd type="none" w="med" len="med"/>
                <a:tailEnd type="none" w="med" len="med"/>
              </a:ln>
            </p:spPr>
          </p:cxnSp>
        </p:grpSp>
        <p:grpSp>
          <p:nvGrpSpPr>
            <p:cNvPr id="39" name="Google Shape;9773;p71">
              <a:extLst>
                <a:ext uri="{FF2B5EF4-FFF2-40B4-BE49-F238E27FC236}">
                  <a16:creationId xmlns:a16="http://schemas.microsoft.com/office/drawing/2014/main" id="{1F2CCF9D-671A-4026-052F-6FA722B364AB}"/>
                </a:ext>
              </a:extLst>
            </p:cNvPr>
            <p:cNvGrpSpPr/>
            <p:nvPr/>
          </p:nvGrpSpPr>
          <p:grpSpPr>
            <a:xfrm>
              <a:off x="3734138" y="2467358"/>
              <a:ext cx="219781" cy="333527"/>
              <a:chOff x="3734138" y="2467358"/>
              <a:chExt cx="219781" cy="333527"/>
            </a:xfrm>
          </p:grpSpPr>
          <p:sp>
            <p:nvSpPr>
              <p:cNvPr id="46" name="Google Shape;9774;p71">
                <a:extLst>
                  <a:ext uri="{FF2B5EF4-FFF2-40B4-BE49-F238E27FC236}">
                    <a16:creationId xmlns:a16="http://schemas.microsoft.com/office/drawing/2014/main" id="{6FFEF299-BD36-CF38-3431-4F0A4DD601FB}"/>
                  </a:ext>
                </a:extLst>
              </p:cNvPr>
              <p:cNvSpPr/>
              <p:nvPr/>
            </p:nvSpPr>
            <p:spPr>
              <a:xfrm>
                <a:off x="3734138" y="2467358"/>
                <a:ext cx="219781" cy="219781"/>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 name="Google Shape;9775;p71">
                <a:extLst>
                  <a:ext uri="{FF2B5EF4-FFF2-40B4-BE49-F238E27FC236}">
                    <a16:creationId xmlns:a16="http://schemas.microsoft.com/office/drawing/2014/main" id="{BB426D0D-D9FF-DC77-6CFA-2C14CF01DA7F}"/>
                  </a:ext>
                </a:extLst>
              </p:cNvPr>
              <p:cNvCxnSpPr/>
              <p:nvPr/>
            </p:nvCxnSpPr>
            <p:spPr>
              <a:xfrm rot="10800000">
                <a:off x="3844020" y="2687080"/>
                <a:ext cx="0" cy="113805"/>
              </a:xfrm>
              <a:prstGeom prst="straightConnector1">
                <a:avLst/>
              </a:prstGeom>
              <a:noFill/>
              <a:ln w="9525" cap="flat" cmpd="sng">
                <a:solidFill>
                  <a:srgbClr val="869FB2"/>
                </a:solidFill>
                <a:prstDash val="solid"/>
                <a:round/>
                <a:headEnd type="none" w="med" len="med"/>
                <a:tailEnd type="none" w="med" len="med"/>
              </a:ln>
            </p:spPr>
          </p:cxnSp>
        </p:grpSp>
        <p:grpSp>
          <p:nvGrpSpPr>
            <p:cNvPr id="40" name="Google Shape;9776;p71">
              <a:extLst>
                <a:ext uri="{FF2B5EF4-FFF2-40B4-BE49-F238E27FC236}">
                  <a16:creationId xmlns:a16="http://schemas.microsoft.com/office/drawing/2014/main" id="{46E9B698-A2D3-4165-D200-D116A4DACF10}"/>
                </a:ext>
              </a:extLst>
            </p:cNvPr>
            <p:cNvGrpSpPr/>
            <p:nvPr/>
          </p:nvGrpSpPr>
          <p:grpSpPr>
            <a:xfrm>
              <a:off x="3787560" y="2288011"/>
              <a:ext cx="314661" cy="219781"/>
              <a:chOff x="3787560" y="2288011"/>
              <a:chExt cx="314661" cy="219781"/>
            </a:xfrm>
          </p:grpSpPr>
          <p:sp>
            <p:nvSpPr>
              <p:cNvPr id="44" name="Google Shape;9777;p71">
                <a:extLst>
                  <a:ext uri="{FF2B5EF4-FFF2-40B4-BE49-F238E27FC236}">
                    <a16:creationId xmlns:a16="http://schemas.microsoft.com/office/drawing/2014/main" id="{478B575C-75A7-338D-D2C3-D9BCFE806C20}"/>
                  </a:ext>
                </a:extLst>
              </p:cNvPr>
              <p:cNvSpPr/>
              <p:nvPr/>
            </p:nvSpPr>
            <p:spPr>
              <a:xfrm>
                <a:off x="3787560" y="2288011"/>
                <a:ext cx="219781" cy="219781"/>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 name="Google Shape;9778;p71">
                <a:extLst>
                  <a:ext uri="{FF2B5EF4-FFF2-40B4-BE49-F238E27FC236}">
                    <a16:creationId xmlns:a16="http://schemas.microsoft.com/office/drawing/2014/main" id="{D94DD428-CA31-409D-13DD-3311CB717976}"/>
                  </a:ext>
                </a:extLst>
              </p:cNvPr>
              <p:cNvCxnSpPr/>
              <p:nvPr/>
            </p:nvCxnSpPr>
            <p:spPr>
              <a:xfrm rot="10800000">
                <a:off x="4007279" y="2400064"/>
                <a:ext cx="94942" cy="0"/>
              </a:xfrm>
              <a:prstGeom prst="straightConnector1">
                <a:avLst/>
              </a:prstGeom>
              <a:noFill/>
              <a:ln w="9525" cap="flat" cmpd="sng">
                <a:solidFill>
                  <a:srgbClr val="A5B7C6"/>
                </a:solidFill>
                <a:prstDash val="solid"/>
                <a:round/>
                <a:headEnd type="none" w="med" len="med"/>
                <a:tailEnd type="none" w="med" len="med"/>
              </a:ln>
            </p:spPr>
          </p:cxnSp>
        </p:grpSp>
        <p:grpSp>
          <p:nvGrpSpPr>
            <p:cNvPr id="41" name="Google Shape;9779;p71">
              <a:extLst>
                <a:ext uri="{FF2B5EF4-FFF2-40B4-BE49-F238E27FC236}">
                  <a16:creationId xmlns:a16="http://schemas.microsoft.com/office/drawing/2014/main" id="{DDEFC75D-399A-E233-5C2E-B791C1C7E115}"/>
                </a:ext>
              </a:extLst>
            </p:cNvPr>
            <p:cNvGrpSpPr/>
            <p:nvPr/>
          </p:nvGrpSpPr>
          <p:grpSpPr>
            <a:xfrm>
              <a:off x="3637290" y="2057650"/>
              <a:ext cx="219781" cy="335485"/>
              <a:chOff x="3637290" y="2057650"/>
              <a:chExt cx="219781" cy="335485"/>
            </a:xfrm>
          </p:grpSpPr>
          <p:sp>
            <p:nvSpPr>
              <p:cNvPr id="42" name="Google Shape;9780;p71">
                <a:extLst>
                  <a:ext uri="{FF2B5EF4-FFF2-40B4-BE49-F238E27FC236}">
                    <a16:creationId xmlns:a16="http://schemas.microsoft.com/office/drawing/2014/main" id="{A5B20295-82D1-5B57-E4C8-F4887F7D246A}"/>
                  </a:ext>
                </a:extLst>
              </p:cNvPr>
              <p:cNvSpPr/>
              <p:nvPr/>
            </p:nvSpPr>
            <p:spPr>
              <a:xfrm>
                <a:off x="3637290" y="2173354"/>
                <a:ext cx="219781" cy="219781"/>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 name="Google Shape;9781;p71">
                <a:extLst>
                  <a:ext uri="{FF2B5EF4-FFF2-40B4-BE49-F238E27FC236}">
                    <a16:creationId xmlns:a16="http://schemas.microsoft.com/office/drawing/2014/main" id="{198A040F-FD5D-E15F-316C-D4C376424B4D}"/>
                  </a:ext>
                </a:extLst>
              </p:cNvPr>
              <p:cNvCxnSpPr/>
              <p:nvPr/>
            </p:nvCxnSpPr>
            <p:spPr>
              <a:xfrm rot="10800000">
                <a:off x="3747169" y="2057650"/>
                <a:ext cx="0" cy="113805"/>
              </a:xfrm>
              <a:prstGeom prst="straightConnector1">
                <a:avLst/>
              </a:prstGeom>
              <a:noFill/>
              <a:ln w="9525" cap="flat" cmpd="sng">
                <a:solidFill>
                  <a:srgbClr val="BAC8D3"/>
                </a:solidFill>
                <a:prstDash val="solid"/>
                <a:round/>
                <a:headEnd type="none" w="med" len="med"/>
                <a:tailEnd type="none" w="med" len="med"/>
              </a:ln>
            </p:spPr>
          </p:cxnSp>
        </p:grpSp>
      </p:grpSp>
      <p:grpSp>
        <p:nvGrpSpPr>
          <p:cNvPr id="52" name="Google Shape;9782;p71">
            <a:extLst>
              <a:ext uri="{FF2B5EF4-FFF2-40B4-BE49-F238E27FC236}">
                <a16:creationId xmlns:a16="http://schemas.microsoft.com/office/drawing/2014/main" id="{9DC6EECE-3AB5-8D87-BCB4-CEB6A4024382}"/>
              </a:ext>
            </a:extLst>
          </p:cNvPr>
          <p:cNvGrpSpPr/>
          <p:nvPr/>
        </p:nvGrpSpPr>
        <p:grpSpPr>
          <a:xfrm>
            <a:off x="4874381" y="-56190"/>
            <a:ext cx="710255" cy="710092"/>
            <a:chOff x="5007123" y="2079403"/>
            <a:chExt cx="687698" cy="687541"/>
          </a:xfrm>
        </p:grpSpPr>
        <p:sp>
          <p:nvSpPr>
            <p:cNvPr id="53" name="Google Shape;9783;p71">
              <a:extLst>
                <a:ext uri="{FF2B5EF4-FFF2-40B4-BE49-F238E27FC236}">
                  <a16:creationId xmlns:a16="http://schemas.microsoft.com/office/drawing/2014/main" id="{63009E7C-FF64-A276-84C4-10E7B5052196}"/>
                </a:ext>
              </a:extLst>
            </p:cNvPr>
            <p:cNvSpPr/>
            <p:nvPr/>
          </p:nvSpPr>
          <p:spPr>
            <a:xfrm>
              <a:off x="5007123" y="2079403"/>
              <a:ext cx="687698" cy="687541"/>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84;p71">
              <a:extLst>
                <a:ext uri="{FF2B5EF4-FFF2-40B4-BE49-F238E27FC236}">
                  <a16:creationId xmlns:a16="http://schemas.microsoft.com/office/drawing/2014/main" id="{BD6B5D66-07AC-215C-68D9-456AA97988E0}"/>
                </a:ext>
              </a:extLst>
            </p:cNvPr>
            <p:cNvSpPr/>
            <p:nvPr/>
          </p:nvSpPr>
          <p:spPr>
            <a:xfrm>
              <a:off x="5069448" y="2141702"/>
              <a:ext cx="563048" cy="562943"/>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85;p71">
              <a:extLst>
                <a:ext uri="{FF2B5EF4-FFF2-40B4-BE49-F238E27FC236}">
                  <a16:creationId xmlns:a16="http://schemas.microsoft.com/office/drawing/2014/main" id="{FA631D4F-869B-B6F2-24B1-0737B13A9CEB}"/>
                </a:ext>
              </a:extLst>
            </p:cNvPr>
            <p:cNvSpPr/>
            <p:nvPr/>
          </p:nvSpPr>
          <p:spPr>
            <a:xfrm>
              <a:off x="5146403" y="2218605"/>
              <a:ext cx="409137" cy="409137"/>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86;p71">
              <a:extLst>
                <a:ext uri="{FF2B5EF4-FFF2-40B4-BE49-F238E27FC236}">
                  <a16:creationId xmlns:a16="http://schemas.microsoft.com/office/drawing/2014/main" id="{BC747F59-AAEF-4745-B3EC-BBBF453BA530}"/>
                </a:ext>
              </a:extLst>
            </p:cNvPr>
            <p:cNvSpPr/>
            <p:nvPr/>
          </p:nvSpPr>
          <p:spPr>
            <a:xfrm>
              <a:off x="5221891" y="2294066"/>
              <a:ext cx="258162" cy="258215"/>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9787;p71">
            <a:extLst>
              <a:ext uri="{FF2B5EF4-FFF2-40B4-BE49-F238E27FC236}">
                <a16:creationId xmlns:a16="http://schemas.microsoft.com/office/drawing/2014/main" id="{E1FD242B-4665-AD23-09D0-C2B0A3693542}"/>
              </a:ext>
            </a:extLst>
          </p:cNvPr>
          <p:cNvGrpSpPr/>
          <p:nvPr/>
        </p:nvGrpSpPr>
        <p:grpSpPr>
          <a:xfrm>
            <a:off x="5683818" y="-61683"/>
            <a:ext cx="721079" cy="721079"/>
            <a:chOff x="5797446" y="2063053"/>
            <a:chExt cx="698179" cy="698179"/>
          </a:xfrm>
        </p:grpSpPr>
        <p:sp>
          <p:nvSpPr>
            <p:cNvPr id="58" name="Google Shape;9788;p71">
              <a:extLst>
                <a:ext uri="{FF2B5EF4-FFF2-40B4-BE49-F238E27FC236}">
                  <a16:creationId xmlns:a16="http://schemas.microsoft.com/office/drawing/2014/main" id="{384AA0D6-4891-3E58-DF4F-91E227AA50B9}"/>
                </a:ext>
              </a:extLst>
            </p:cNvPr>
            <p:cNvSpPr/>
            <p:nvPr/>
          </p:nvSpPr>
          <p:spPr>
            <a:xfrm>
              <a:off x="5797446" y="2063053"/>
              <a:ext cx="698179" cy="698179"/>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89;p71">
              <a:extLst>
                <a:ext uri="{FF2B5EF4-FFF2-40B4-BE49-F238E27FC236}">
                  <a16:creationId xmlns:a16="http://schemas.microsoft.com/office/drawing/2014/main" id="{445A120F-ADCA-327B-2C0D-F58E751D49D4}"/>
                </a:ext>
              </a:extLst>
            </p:cNvPr>
            <p:cNvSpPr/>
            <p:nvPr/>
          </p:nvSpPr>
          <p:spPr>
            <a:xfrm>
              <a:off x="5872067" y="2212295"/>
              <a:ext cx="548937" cy="548937"/>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90;p71">
              <a:extLst>
                <a:ext uri="{FF2B5EF4-FFF2-40B4-BE49-F238E27FC236}">
                  <a16:creationId xmlns:a16="http://schemas.microsoft.com/office/drawing/2014/main" id="{FECCE762-44F5-6B04-C339-6B6B65C13B42}"/>
                </a:ext>
              </a:extLst>
            </p:cNvPr>
            <p:cNvSpPr/>
            <p:nvPr/>
          </p:nvSpPr>
          <p:spPr>
            <a:xfrm>
              <a:off x="5921353" y="2310867"/>
              <a:ext cx="450365" cy="450365"/>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91;p71">
              <a:extLst>
                <a:ext uri="{FF2B5EF4-FFF2-40B4-BE49-F238E27FC236}">
                  <a16:creationId xmlns:a16="http://schemas.microsoft.com/office/drawing/2014/main" id="{BAD1E863-B635-7DF5-B171-64571E15F0CC}"/>
                </a:ext>
              </a:extLst>
            </p:cNvPr>
            <p:cNvSpPr/>
            <p:nvPr/>
          </p:nvSpPr>
          <p:spPr>
            <a:xfrm>
              <a:off x="5967936" y="2404033"/>
              <a:ext cx="357199" cy="357199"/>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9837;p71">
            <a:extLst>
              <a:ext uri="{FF2B5EF4-FFF2-40B4-BE49-F238E27FC236}">
                <a16:creationId xmlns:a16="http://schemas.microsoft.com/office/drawing/2014/main" id="{A5F7A743-66B9-5FE6-9C85-03570B9B8B32}"/>
              </a:ext>
            </a:extLst>
          </p:cNvPr>
          <p:cNvGrpSpPr/>
          <p:nvPr/>
        </p:nvGrpSpPr>
        <p:grpSpPr>
          <a:xfrm>
            <a:off x="7544000" y="-60944"/>
            <a:ext cx="874976" cy="719600"/>
            <a:chOff x="7608988" y="2093194"/>
            <a:chExt cx="817276" cy="672147"/>
          </a:xfrm>
        </p:grpSpPr>
        <p:cxnSp>
          <p:nvCxnSpPr>
            <p:cNvPr id="63" name="Google Shape;9838;p71">
              <a:extLst>
                <a:ext uri="{FF2B5EF4-FFF2-40B4-BE49-F238E27FC236}">
                  <a16:creationId xmlns:a16="http://schemas.microsoft.com/office/drawing/2014/main" id="{AD35CA39-2115-0392-414F-91B60D175B26}"/>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 name="Google Shape;9839;p71">
              <a:extLst>
                <a:ext uri="{FF2B5EF4-FFF2-40B4-BE49-F238E27FC236}">
                  <a16:creationId xmlns:a16="http://schemas.microsoft.com/office/drawing/2014/main" id="{38EDE48F-02A4-1413-C353-CA7CCE55CF1A}"/>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 name="Google Shape;9840;p71">
              <a:extLst>
                <a:ext uri="{FF2B5EF4-FFF2-40B4-BE49-F238E27FC236}">
                  <a16:creationId xmlns:a16="http://schemas.microsoft.com/office/drawing/2014/main" id="{79DC2D56-8E0B-A537-D033-53C1E392A1C4}"/>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6" name="Google Shape;9841;p71">
              <a:extLst>
                <a:ext uri="{FF2B5EF4-FFF2-40B4-BE49-F238E27FC236}">
                  <a16:creationId xmlns:a16="http://schemas.microsoft.com/office/drawing/2014/main" id="{88E73CD5-8A83-3C80-1680-037C216C0E66}"/>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 name="Google Shape;9842;p71">
              <a:extLst>
                <a:ext uri="{FF2B5EF4-FFF2-40B4-BE49-F238E27FC236}">
                  <a16:creationId xmlns:a16="http://schemas.microsoft.com/office/drawing/2014/main" id="{E9767630-3CC0-22FE-91D9-1FCF9F9615EA}"/>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 name="Google Shape;9843;p71">
              <a:extLst>
                <a:ext uri="{FF2B5EF4-FFF2-40B4-BE49-F238E27FC236}">
                  <a16:creationId xmlns:a16="http://schemas.microsoft.com/office/drawing/2014/main" id="{06006D49-C092-5327-8896-4DEF9EB0A4E2}"/>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9" name="Google Shape;9844;p71">
              <a:extLst>
                <a:ext uri="{FF2B5EF4-FFF2-40B4-BE49-F238E27FC236}">
                  <a16:creationId xmlns:a16="http://schemas.microsoft.com/office/drawing/2014/main" id="{893D319C-99E3-6187-CE6D-505112339781}"/>
                </a:ext>
              </a:extLst>
            </p:cNvPr>
            <p:cNvGrpSpPr/>
            <p:nvPr/>
          </p:nvGrpSpPr>
          <p:grpSpPr>
            <a:xfrm>
              <a:off x="7721175" y="2093194"/>
              <a:ext cx="599587" cy="623846"/>
              <a:chOff x="7721175" y="2093194"/>
              <a:chExt cx="599587" cy="623846"/>
            </a:xfrm>
          </p:grpSpPr>
          <p:grpSp>
            <p:nvGrpSpPr>
              <p:cNvPr id="70" name="Google Shape;9845;p71">
                <a:extLst>
                  <a:ext uri="{FF2B5EF4-FFF2-40B4-BE49-F238E27FC236}">
                    <a16:creationId xmlns:a16="http://schemas.microsoft.com/office/drawing/2014/main" id="{86D5433F-5C53-9D9B-3192-A4599D68045E}"/>
                  </a:ext>
                </a:extLst>
              </p:cNvPr>
              <p:cNvGrpSpPr/>
              <p:nvPr/>
            </p:nvGrpSpPr>
            <p:grpSpPr>
              <a:xfrm>
                <a:off x="7721175" y="2093194"/>
                <a:ext cx="291605" cy="623846"/>
                <a:chOff x="9405575" y="2061418"/>
                <a:chExt cx="291605" cy="623846"/>
              </a:xfrm>
            </p:grpSpPr>
            <p:sp>
              <p:nvSpPr>
                <p:cNvPr id="79" name="Google Shape;9846;p71">
                  <a:extLst>
                    <a:ext uri="{FF2B5EF4-FFF2-40B4-BE49-F238E27FC236}">
                      <a16:creationId xmlns:a16="http://schemas.microsoft.com/office/drawing/2014/main" id="{2C20A750-90B8-0E86-CF50-AE030299A47D}"/>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847;p71">
                  <a:extLst>
                    <a:ext uri="{FF2B5EF4-FFF2-40B4-BE49-F238E27FC236}">
                      <a16:creationId xmlns:a16="http://schemas.microsoft.com/office/drawing/2014/main" id="{FE6D3680-AAAF-FFB1-2875-BACF8F56E6CF}"/>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848;p71">
                  <a:extLst>
                    <a:ext uri="{FF2B5EF4-FFF2-40B4-BE49-F238E27FC236}">
                      <a16:creationId xmlns:a16="http://schemas.microsoft.com/office/drawing/2014/main" id="{83A3CE08-84FF-AEAA-1BB5-5A60C4248DC1}"/>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849;p71">
                  <a:extLst>
                    <a:ext uri="{FF2B5EF4-FFF2-40B4-BE49-F238E27FC236}">
                      <a16:creationId xmlns:a16="http://schemas.microsoft.com/office/drawing/2014/main" id="{09162625-BC8A-6FD5-4ECE-0D3A277D80F4}"/>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850;p71">
                  <a:extLst>
                    <a:ext uri="{FF2B5EF4-FFF2-40B4-BE49-F238E27FC236}">
                      <a16:creationId xmlns:a16="http://schemas.microsoft.com/office/drawing/2014/main" id="{B2473BAF-F2D2-6D3B-3644-0A97F7F942A3}"/>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851;p71">
                  <a:extLst>
                    <a:ext uri="{FF2B5EF4-FFF2-40B4-BE49-F238E27FC236}">
                      <a16:creationId xmlns:a16="http://schemas.microsoft.com/office/drawing/2014/main" id="{2A708F67-C288-521B-B166-29C8F216F519}"/>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852;p71">
                  <a:extLst>
                    <a:ext uri="{FF2B5EF4-FFF2-40B4-BE49-F238E27FC236}">
                      <a16:creationId xmlns:a16="http://schemas.microsoft.com/office/drawing/2014/main" id="{413CFB0F-EA2E-C96E-C1BE-E44B14C57B3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9853;p71">
                <a:extLst>
                  <a:ext uri="{FF2B5EF4-FFF2-40B4-BE49-F238E27FC236}">
                    <a16:creationId xmlns:a16="http://schemas.microsoft.com/office/drawing/2014/main" id="{063E2497-16E8-F32C-EEF2-E87339F21DBB}"/>
                  </a:ext>
                </a:extLst>
              </p:cNvPr>
              <p:cNvGrpSpPr/>
              <p:nvPr/>
            </p:nvGrpSpPr>
            <p:grpSpPr>
              <a:xfrm flipH="1">
                <a:off x="8029157" y="2093194"/>
                <a:ext cx="291605" cy="623846"/>
                <a:chOff x="9405575" y="2061418"/>
                <a:chExt cx="291605" cy="623846"/>
              </a:xfrm>
            </p:grpSpPr>
            <p:sp>
              <p:nvSpPr>
                <p:cNvPr id="72" name="Google Shape;9854;p71">
                  <a:extLst>
                    <a:ext uri="{FF2B5EF4-FFF2-40B4-BE49-F238E27FC236}">
                      <a16:creationId xmlns:a16="http://schemas.microsoft.com/office/drawing/2014/main" id="{070CE48B-8B9B-FE4B-F1F2-B8F1F9AC28F6}"/>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855;p71">
                  <a:extLst>
                    <a:ext uri="{FF2B5EF4-FFF2-40B4-BE49-F238E27FC236}">
                      <a16:creationId xmlns:a16="http://schemas.microsoft.com/office/drawing/2014/main" id="{E7FAE5E1-008D-BD88-700B-345608AD7C6C}"/>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856;p71">
                  <a:extLst>
                    <a:ext uri="{FF2B5EF4-FFF2-40B4-BE49-F238E27FC236}">
                      <a16:creationId xmlns:a16="http://schemas.microsoft.com/office/drawing/2014/main" id="{CB6B5555-9662-34B5-1DB1-E3B08B0D83B1}"/>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857;p71">
                  <a:extLst>
                    <a:ext uri="{FF2B5EF4-FFF2-40B4-BE49-F238E27FC236}">
                      <a16:creationId xmlns:a16="http://schemas.microsoft.com/office/drawing/2014/main" id="{6941DA8E-C5E8-1132-B1D0-63D9E14C60E2}"/>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858;p71">
                  <a:extLst>
                    <a:ext uri="{FF2B5EF4-FFF2-40B4-BE49-F238E27FC236}">
                      <a16:creationId xmlns:a16="http://schemas.microsoft.com/office/drawing/2014/main" id="{9FF5158D-7C1A-0C28-0282-F9CE9298918E}"/>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859;p71">
                  <a:extLst>
                    <a:ext uri="{FF2B5EF4-FFF2-40B4-BE49-F238E27FC236}">
                      <a16:creationId xmlns:a16="http://schemas.microsoft.com/office/drawing/2014/main" id="{B77F85C1-805B-1898-B4F2-40A98D6A14C9}"/>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860;p71">
                  <a:extLst>
                    <a:ext uri="{FF2B5EF4-FFF2-40B4-BE49-F238E27FC236}">
                      <a16:creationId xmlns:a16="http://schemas.microsoft.com/office/drawing/2014/main" id="{5EF9118A-2088-4066-8E0B-ABB9EA71DBFB}"/>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6" name="Google Shape;9900;p71">
            <a:extLst>
              <a:ext uri="{FF2B5EF4-FFF2-40B4-BE49-F238E27FC236}">
                <a16:creationId xmlns:a16="http://schemas.microsoft.com/office/drawing/2014/main" id="{DF3E7305-E013-A080-4F9A-C33C6591B288}"/>
              </a:ext>
            </a:extLst>
          </p:cNvPr>
          <p:cNvGrpSpPr/>
          <p:nvPr/>
        </p:nvGrpSpPr>
        <p:grpSpPr>
          <a:xfrm>
            <a:off x="3983911" y="-61318"/>
            <a:ext cx="791287" cy="720350"/>
            <a:chOff x="267375" y="1071875"/>
            <a:chExt cx="470500" cy="428550"/>
          </a:xfrm>
        </p:grpSpPr>
        <p:sp>
          <p:nvSpPr>
            <p:cNvPr id="87" name="Google Shape;9901;p71">
              <a:extLst>
                <a:ext uri="{FF2B5EF4-FFF2-40B4-BE49-F238E27FC236}">
                  <a16:creationId xmlns:a16="http://schemas.microsoft.com/office/drawing/2014/main" id="{6FB18361-E027-A25E-0D84-D5B3456CD9DA}"/>
                </a:ext>
              </a:extLst>
            </p:cNvPr>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902;p71">
              <a:extLst>
                <a:ext uri="{FF2B5EF4-FFF2-40B4-BE49-F238E27FC236}">
                  <a16:creationId xmlns:a16="http://schemas.microsoft.com/office/drawing/2014/main" id="{D08E1DE9-FD7A-A87D-AE55-DFF4F3B4D6C7}"/>
                </a:ext>
              </a:extLst>
            </p:cNvPr>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903;p71">
              <a:extLst>
                <a:ext uri="{FF2B5EF4-FFF2-40B4-BE49-F238E27FC236}">
                  <a16:creationId xmlns:a16="http://schemas.microsoft.com/office/drawing/2014/main" id="{DA21D6AB-589E-2AD3-D490-24AB3894A544}"/>
                </a:ext>
              </a:extLst>
            </p:cNvPr>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904;p71">
              <a:extLst>
                <a:ext uri="{FF2B5EF4-FFF2-40B4-BE49-F238E27FC236}">
                  <a16:creationId xmlns:a16="http://schemas.microsoft.com/office/drawing/2014/main" id="{12987BFE-CE8B-F0F3-1410-A102F87993EE}"/>
                </a:ext>
              </a:extLst>
            </p:cNvPr>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905;p71">
              <a:extLst>
                <a:ext uri="{FF2B5EF4-FFF2-40B4-BE49-F238E27FC236}">
                  <a16:creationId xmlns:a16="http://schemas.microsoft.com/office/drawing/2014/main" id="{B9BF0552-7F50-CBF6-5635-EF01C0DE7A96}"/>
                </a:ext>
              </a:extLst>
            </p:cNvPr>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906;p71">
              <a:extLst>
                <a:ext uri="{FF2B5EF4-FFF2-40B4-BE49-F238E27FC236}">
                  <a16:creationId xmlns:a16="http://schemas.microsoft.com/office/drawing/2014/main" id="{26219004-995E-D6F0-CAA7-1B18BC9A8FE6}"/>
                </a:ext>
              </a:extLst>
            </p:cNvPr>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907;p71">
              <a:extLst>
                <a:ext uri="{FF2B5EF4-FFF2-40B4-BE49-F238E27FC236}">
                  <a16:creationId xmlns:a16="http://schemas.microsoft.com/office/drawing/2014/main" id="{00DF0A30-C571-3033-6A24-EF0E475A860F}"/>
                </a:ext>
              </a:extLst>
            </p:cNvPr>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908;p71">
              <a:extLst>
                <a:ext uri="{FF2B5EF4-FFF2-40B4-BE49-F238E27FC236}">
                  <a16:creationId xmlns:a16="http://schemas.microsoft.com/office/drawing/2014/main" id="{34CC7A00-1CC1-4029-151C-19EC78108AA2}"/>
                </a:ext>
              </a:extLst>
            </p:cNvPr>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985;p71">
            <a:extLst>
              <a:ext uri="{FF2B5EF4-FFF2-40B4-BE49-F238E27FC236}">
                <a16:creationId xmlns:a16="http://schemas.microsoft.com/office/drawing/2014/main" id="{37AB2497-1D7B-FD84-A42B-B1D5A8A67120}"/>
              </a:ext>
            </a:extLst>
          </p:cNvPr>
          <p:cNvGrpSpPr/>
          <p:nvPr/>
        </p:nvGrpSpPr>
        <p:grpSpPr>
          <a:xfrm>
            <a:off x="6504080" y="-61677"/>
            <a:ext cx="940737" cy="721067"/>
            <a:chOff x="6599718" y="2068734"/>
            <a:chExt cx="940737" cy="721067"/>
          </a:xfrm>
        </p:grpSpPr>
        <p:sp>
          <p:nvSpPr>
            <p:cNvPr id="96" name="Google Shape;9986;p71">
              <a:extLst>
                <a:ext uri="{FF2B5EF4-FFF2-40B4-BE49-F238E27FC236}">
                  <a16:creationId xmlns:a16="http://schemas.microsoft.com/office/drawing/2014/main" id="{09A0504E-12D6-9C50-2087-D3966F709328}"/>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987;p71">
              <a:extLst>
                <a:ext uri="{FF2B5EF4-FFF2-40B4-BE49-F238E27FC236}">
                  <a16:creationId xmlns:a16="http://schemas.microsoft.com/office/drawing/2014/main" id="{A72F3D44-7163-87F3-6CE6-8BCE363620BF}"/>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988;p71">
              <a:extLst>
                <a:ext uri="{FF2B5EF4-FFF2-40B4-BE49-F238E27FC236}">
                  <a16:creationId xmlns:a16="http://schemas.microsoft.com/office/drawing/2014/main" id="{E0900A2F-33BA-E322-835D-2F66DF431788}"/>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89;p71">
              <a:extLst>
                <a:ext uri="{FF2B5EF4-FFF2-40B4-BE49-F238E27FC236}">
                  <a16:creationId xmlns:a16="http://schemas.microsoft.com/office/drawing/2014/main" id="{7DF2A5EE-A916-219B-A671-93AF710FF2D3}"/>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990;p71">
              <a:extLst>
                <a:ext uri="{FF2B5EF4-FFF2-40B4-BE49-F238E27FC236}">
                  <a16:creationId xmlns:a16="http://schemas.microsoft.com/office/drawing/2014/main" id="{B0918108-AD63-DBCA-7D58-DF7E01632466}"/>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991;p71">
              <a:extLst>
                <a:ext uri="{FF2B5EF4-FFF2-40B4-BE49-F238E27FC236}">
                  <a16:creationId xmlns:a16="http://schemas.microsoft.com/office/drawing/2014/main" id="{4A5052AA-1F68-1A1B-0294-0904CABAE160}"/>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9992;p71">
              <a:extLst>
                <a:ext uri="{FF2B5EF4-FFF2-40B4-BE49-F238E27FC236}">
                  <a16:creationId xmlns:a16="http://schemas.microsoft.com/office/drawing/2014/main" id="{BFDFD731-6980-875C-58E1-2A8448ADB27E}"/>
                </a:ext>
              </a:extLst>
            </p:cNvPr>
            <p:cNvGrpSpPr/>
            <p:nvPr/>
          </p:nvGrpSpPr>
          <p:grpSpPr>
            <a:xfrm>
              <a:off x="6836957" y="2068734"/>
              <a:ext cx="461892" cy="721067"/>
              <a:chOff x="6836957" y="2068734"/>
              <a:chExt cx="461892" cy="721067"/>
            </a:xfrm>
          </p:grpSpPr>
          <p:sp>
            <p:nvSpPr>
              <p:cNvPr id="103" name="Google Shape;9993;p71">
                <a:extLst>
                  <a:ext uri="{FF2B5EF4-FFF2-40B4-BE49-F238E27FC236}">
                    <a16:creationId xmlns:a16="http://schemas.microsoft.com/office/drawing/2014/main" id="{F9721A2E-0856-7B5D-CF72-EC0044E7E78F}"/>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994;p71">
                <a:extLst>
                  <a:ext uri="{FF2B5EF4-FFF2-40B4-BE49-F238E27FC236}">
                    <a16:creationId xmlns:a16="http://schemas.microsoft.com/office/drawing/2014/main" id="{057BEB48-F8A0-2250-D20E-BA7F098B84E3}"/>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995;p71">
                <a:extLst>
                  <a:ext uri="{FF2B5EF4-FFF2-40B4-BE49-F238E27FC236}">
                    <a16:creationId xmlns:a16="http://schemas.microsoft.com/office/drawing/2014/main" id="{CAA00006-03AC-C46E-5F37-E3E835A47A35}"/>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996;p71">
                <a:extLst>
                  <a:ext uri="{FF2B5EF4-FFF2-40B4-BE49-F238E27FC236}">
                    <a16:creationId xmlns:a16="http://schemas.microsoft.com/office/drawing/2014/main" id="{DE32501A-D64A-46E0-B4D6-E4F44C7273B0}"/>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997;p71">
                <a:extLst>
                  <a:ext uri="{FF2B5EF4-FFF2-40B4-BE49-F238E27FC236}">
                    <a16:creationId xmlns:a16="http://schemas.microsoft.com/office/drawing/2014/main" id="{061B0381-A248-AAE4-6CDC-6E181399A81A}"/>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998;p71">
                <a:extLst>
                  <a:ext uri="{FF2B5EF4-FFF2-40B4-BE49-F238E27FC236}">
                    <a16:creationId xmlns:a16="http://schemas.microsoft.com/office/drawing/2014/main" id="{CE0178E2-3164-183D-B7D3-833C9C519258}"/>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9999;p71">
                <a:extLst>
                  <a:ext uri="{FF2B5EF4-FFF2-40B4-BE49-F238E27FC236}">
                    <a16:creationId xmlns:a16="http://schemas.microsoft.com/office/drawing/2014/main" id="{E6CD7AD1-92E4-CD09-7314-4083E58C1918}"/>
                  </a:ext>
                </a:extLst>
              </p:cNvPr>
              <p:cNvGrpSpPr/>
              <p:nvPr/>
            </p:nvGrpSpPr>
            <p:grpSpPr>
              <a:xfrm>
                <a:off x="6836957" y="2068734"/>
                <a:ext cx="461892" cy="721067"/>
                <a:chOff x="6836957" y="2068734"/>
                <a:chExt cx="461892" cy="721067"/>
              </a:xfrm>
            </p:grpSpPr>
            <p:sp>
              <p:nvSpPr>
                <p:cNvPr id="110" name="Google Shape;10000;p71">
                  <a:extLst>
                    <a:ext uri="{FF2B5EF4-FFF2-40B4-BE49-F238E27FC236}">
                      <a16:creationId xmlns:a16="http://schemas.microsoft.com/office/drawing/2014/main" id="{0B443439-DC99-2426-E80B-E0528DAE460B}"/>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001;p71">
                  <a:extLst>
                    <a:ext uri="{FF2B5EF4-FFF2-40B4-BE49-F238E27FC236}">
                      <a16:creationId xmlns:a16="http://schemas.microsoft.com/office/drawing/2014/main" id="{25B30083-8709-91FC-72F6-E01CDC2DD49D}"/>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002;p71">
                  <a:extLst>
                    <a:ext uri="{FF2B5EF4-FFF2-40B4-BE49-F238E27FC236}">
                      <a16:creationId xmlns:a16="http://schemas.microsoft.com/office/drawing/2014/main" id="{7903F075-F057-732C-BC64-855070724476}"/>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003;p71">
                  <a:extLst>
                    <a:ext uri="{FF2B5EF4-FFF2-40B4-BE49-F238E27FC236}">
                      <a16:creationId xmlns:a16="http://schemas.microsoft.com/office/drawing/2014/main" id="{A7404B65-BCE6-8AA0-C096-D88CA02C24DC}"/>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004;p71">
                  <a:extLst>
                    <a:ext uri="{FF2B5EF4-FFF2-40B4-BE49-F238E27FC236}">
                      <a16:creationId xmlns:a16="http://schemas.microsoft.com/office/drawing/2014/main" id="{E8B6DD88-BBD4-606A-4740-955FD653C696}"/>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005;p71">
                  <a:extLst>
                    <a:ext uri="{FF2B5EF4-FFF2-40B4-BE49-F238E27FC236}">
                      <a16:creationId xmlns:a16="http://schemas.microsoft.com/office/drawing/2014/main" id="{9D500749-8E29-7B93-2288-8DBA2A82B525}"/>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06;p71">
                  <a:extLst>
                    <a:ext uri="{FF2B5EF4-FFF2-40B4-BE49-F238E27FC236}">
                      <a16:creationId xmlns:a16="http://schemas.microsoft.com/office/drawing/2014/main" id="{EEADB7AC-C689-FDDC-A19D-08722D826801}"/>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 name="Google Shape;10007;p71">
            <a:extLst>
              <a:ext uri="{FF2B5EF4-FFF2-40B4-BE49-F238E27FC236}">
                <a16:creationId xmlns:a16="http://schemas.microsoft.com/office/drawing/2014/main" id="{5012AE64-17D8-B21F-D5D0-8C1D19680878}"/>
              </a:ext>
            </a:extLst>
          </p:cNvPr>
          <p:cNvGrpSpPr/>
          <p:nvPr/>
        </p:nvGrpSpPr>
        <p:grpSpPr>
          <a:xfrm>
            <a:off x="2387399" y="-57330"/>
            <a:ext cx="712577" cy="712374"/>
            <a:chOff x="2559249" y="2069323"/>
            <a:chExt cx="685566" cy="685634"/>
          </a:xfrm>
        </p:grpSpPr>
        <p:sp>
          <p:nvSpPr>
            <p:cNvPr id="118" name="Google Shape;10008;p71">
              <a:extLst>
                <a:ext uri="{FF2B5EF4-FFF2-40B4-BE49-F238E27FC236}">
                  <a16:creationId xmlns:a16="http://schemas.microsoft.com/office/drawing/2014/main" id="{6D0A0343-94F6-E5ED-A855-48F736D89815}"/>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009;p71">
              <a:extLst>
                <a:ext uri="{FF2B5EF4-FFF2-40B4-BE49-F238E27FC236}">
                  <a16:creationId xmlns:a16="http://schemas.microsoft.com/office/drawing/2014/main" id="{8F7A3DAC-20C2-D615-48B8-D394B4CCB419}"/>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010;p71">
              <a:extLst>
                <a:ext uri="{FF2B5EF4-FFF2-40B4-BE49-F238E27FC236}">
                  <a16:creationId xmlns:a16="http://schemas.microsoft.com/office/drawing/2014/main" id="{DAE0799D-EB37-F8F7-A89C-284252737A19}"/>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011;p71">
              <a:extLst>
                <a:ext uri="{FF2B5EF4-FFF2-40B4-BE49-F238E27FC236}">
                  <a16:creationId xmlns:a16="http://schemas.microsoft.com/office/drawing/2014/main" id="{70CC565A-C5D4-0FD1-4ECF-844998250F11}"/>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012;p71">
              <a:extLst>
                <a:ext uri="{FF2B5EF4-FFF2-40B4-BE49-F238E27FC236}">
                  <a16:creationId xmlns:a16="http://schemas.microsoft.com/office/drawing/2014/main" id="{9458B25C-915D-9829-4027-EF8FFFB70177}"/>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013;p71">
              <a:extLst>
                <a:ext uri="{FF2B5EF4-FFF2-40B4-BE49-F238E27FC236}">
                  <a16:creationId xmlns:a16="http://schemas.microsoft.com/office/drawing/2014/main" id="{C0E25928-8A76-A804-C8F0-78A9C6B561A8}"/>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014;p71">
              <a:extLst>
                <a:ext uri="{FF2B5EF4-FFF2-40B4-BE49-F238E27FC236}">
                  <a16:creationId xmlns:a16="http://schemas.microsoft.com/office/drawing/2014/main" id="{CB9759F1-30D2-A84D-7F29-7C9A0A734F1D}"/>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015;p71">
              <a:extLst>
                <a:ext uri="{FF2B5EF4-FFF2-40B4-BE49-F238E27FC236}">
                  <a16:creationId xmlns:a16="http://schemas.microsoft.com/office/drawing/2014/main" id="{41C81578-F7FE-492C-E6F3-367C7462D7C8}"/>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016;p71">
              <a:extLst>
                <a:ext uri="{FF2B5EF4-FFF2-40B4-BE49-F238E27FC236}">
                  <a16:creationId xmlns:a16="http://schemas.microsoft.com/office/drawing/2014/main" id="{07CD4994-40B2-A699-F725-022B66E38A3C}"/>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017;p71">
              <a:extLst>
                <a:ext uri="{FF2B5EF4-FFF2-40B4-BE49-F238E27FC236}">
                  <a16:creationId xmlns:a16="http://schemas.microsoft.com/office/drawing/2014/main" id="{01C80071-5150-6F41-DAAB-0BBED6AF36BD}"/>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018;p71">
              <a:extLst>
                <a:ext uri="{FF2B5EF4-FFF2-40B4-BE49-F238E27FC236}">
                  <a16:creationId xmlns:a16="http://schemas.microsoft.com/office/drawing/2014/main" id="{1412F768-49A5-F078-4BED-29251A29359E}"/>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019;p71">
              <a:extLst>
                <a:ext uri="{FF2B5EF4-FFF2-40B4-BE49-F238E27FC236}">
                  <a16:creationId xmlns:a16="http://schemas.microsoft.com/office/drawing/2014/main" id="{1423BCE7-35DE-74C5-693C-81928117F5F2}"/>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020;p71">
              <a:extLst>
                <a:ext uri="{FF2B5EF4-FFF2-40B4-BE49-F238E27FC236}">
                  <a16:creationId xmlns:a16="http://schemas.microsoft.com/office/drawing/2014/main" id="{148C967A-5369-29A3-0E5A-3D0CCDF6F928}"/>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0107;p71">
            <a:extLst>
              <a:ext uri="{FF2B5EF4-FFF2-40B4-BE49-F238E27FC236}">
                <a16:creationId xmlns:a16="http://schemas.microsoft.com/office/drawing/2014/main" id="{29743965-9C1A-3303-547F-7CF029158681}"/>
              </a:ext>
            </a:extLst>
          </p:cNvPr>
          <p:cNvGrpSpPr/>
          <p:nvPr/>
        </p:nvGrpSpPr>
        <p:grpSpPr>
          <a:xfrm>
            <a:off x="1549144" y="-58219"/>
            <a:ext cx="739072" cy="714152"/>
            <a:chOff x="4334725" y="1355875"/>
            <a:chExt cx="3106650" cy="3001900"/>
          </a:xfrm>
        </p:grpSpPr>
        <p:grpSp>
          <p:nvGrpSpPr>
            <p:cNvPr id="132" name="Google Shape;10108;p71">
              <a:extLst>
                <a:ext uri="{FF2B5EF4-FFF2-40B4-BE49-F238E27FC236}">
                  <a16:creationId xmlns:a16="http://schemas.microsoft.com/office/drawing/2014/main" id="{6DEA24E1-F7AB-B2DC-CAF8-F4C5FA821242}"/>
                </a:ext>
              </a:extLst>
            </p:cNvPr>
            <p:cNvGrpSpPr/>
            <p:nvPr/>
          </p:nvGrpSpPr>
          <p:grpSpPr>
            <a:xfrm>
              <a:off x="4516050" y="1724875"/>
              <a:ext cx="2693725" cy="2632900"/>
              <a:chOff x="4516050" y="1724875"/>
              <a:chExt cx="2693725" cy="2632900"/>
            </a:xfrm>
          </p:grpSpPr>
          <p:sp>
            <p:nvSpPr>
              <p:cNvPr id="137" name="Google Shape;10109;p71">
                <a:extLst>
                  <a:ext uri="{FF2B5EF4-FFF2-40B4-BE49-F238E27FC236}">
                    <a16:creationId xmlns:a16="http://schemas.microsoft.com/office/drawing/2014/main" id="{28ABE909-68E9-840E-D048-7C451AC67B01}"/>
                  </a:ext>
                </a:extLst>
              </p:cNvPr>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110;p71">
                <a:extLst>
                  <a:ext uri="{FF2B5EF4-FFF2-40B4-BE49-F238E27FC236}">
                    <a16:creationId xmlns:a16="http://schemas.microsoft.com/office/drawing/2014/main" id="{8857D46B-138B-8FF3-863D-39E1A9F33565}"/>
                  </a:ext>
                </a:extLst>
              </p:cNvPr>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111;p71">
                <a:extLst>
                  <a:ext uri="{FF2B5EF4-FFF2-40B4-BE49-F238E27FC236}">
                    <a16:creationId xmlns:a16="http://schemas.microsoft.com/office/drawing/2014/main" id="{25587962-B932-C945-D7EA-4D563DE381C3}"/>
                  </a:ext>
                </a:extLst>
              </p:cNvPr>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0112;p71">
              <a:extLst>
                <a:ext uri="{FF2B5EF4-FFF2-40B4-BE49-F238E27FC236}">
                  <a16:creationId xmlns:a16="http://schemas.microsoft.com/office/drawing/2014/main" id="{05D1D94C-D9EC-AB03-9A1D-B299BF94ACA9}"/>
                </a:ext>
              </a:extLst>
            </p:cNvPr>
            <p:cNvGrpSpPr/>
            <p:nvPr/>
          </p:nvGrpSpPr>
          <p:grpSpPr>
            <a:xfrm>
              <a:off x="4334725" y="1355875"/>
              <a:ext cx="3106650" cy="2709650"/>
              <a:chOff x="4334725" y="1355875"/>
              <a:chExt cx="3106650" cy="2709650"/>
            </a:xfrm>
          </p:grpSpPr>
          <p:sp>
            <p:nvSpPr>
              <p:cNvPr id="134" name="Google Shape;10113;p71">
                <a:extLst>
                  <a:ext uri="{FF2B5EF4-FFF2-40B4-BE49-F238E27FC236}">
                    <a16:creationId xmlns:a16="http://schemas.microsoft.com/office/drawing/2014/main" id="{BC2CEA97-12D1-5048-DD43-7BC2A6073575}"/>
                  </a:ext>
                </a:extLst>
              </p:cNvPr>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114;p71">
                <a:extLst>
                  <a:ext uri="{FF2B5EF4-FFF2-40B4-BE49-F238E27FC236}">
                    <a16:creationId xmlns:a16="http://schemas.microsoft.com/office/drawing/2014/main" id="{5686AC96-1DCF-801B-12C1-63E173D09E71}"/>
                  </a:ext>
                </a:extLst>
              </p:cNvPr>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115;p71">
                <a:extLst>
                  <a:ext uri="{FF2B5EF4-FFF2-40B4-BE49-F238E27FC236}">
                    <a16:creationId xmlns:a16="http://schemas.microsoft.com/office/drawing/2014/main" id="{D119646D-FB95-3D1D-7206-C9ADC3D703D6}"/>
                  </a:ext>
                </a:extLst>
              </p:cNvPr>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7563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35"/>
          <p:cNvSpPr txBox="1">
            <a:spLocks noGrp="1"/>
          </p:cNvSpPr>
          <p:nvPr>
            <p:ph type="title" idx="2"/>
          </p:nvPr>
        </p:nvSpPr>
        <p:spPr>
          <a:xfrm flipH="1">
            <a:off x="0" y="0"/>
            <a:ext cx="2849217"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a:rPr>
              <a:t>1. Giới Thiệu Về Decision Tree</a:t>
            </a:r>
            <a:endParaRPr lang="vi-VN" sz="3000">
              <a:latin typeface="Montserrat"/>
            </a:endParaRPr>
          </a:p>
        </p:txBody>
      </p:sp>
      <p:sp>
        <p:nvSpPr>
          <p:cNvPr id="6" name="TextBox 5">
            <a:extLst>
              <a:ext uri="{FF2B5EF4-FFF2-40B4-BE49-F238E27FC236}">
                <a16:creationId xmlns:a16="http://schemas.microsoft.com/office/drawing/2014/main" id="{91452D62-2B7A-18F6-034A-8E296DB1907C}"/>
              </a:ext>
            </a:extLst>
          </p:cNvPr>
          <p:cNvSpPr txBox="1"/>
          <p:nvPr/>
        </p:nvSpPr>
        <p:spPr>
          <a:xfrm>
            <a:off x="3114261" y="106017"/>
            <a:ext cx="6029739" cy="553998"/>
          </a:xfrm>
          <a:prstGeom prst="rect">
            <a:avLst/>
          </a:prstGeom>
          <a:noFill/>
        </p:spPr>
        <p:txBody>
          <a:bodyPr wrap="square" lIns="91440" tIns="45720" rIns="91440" bIns="45720" rtlCol="0" anchor="t">
            <a:spAutoFit/>
          </a:bodyPr>
          <a:lstStyle/>
          <a:p>
            <a:r>
              <a:rPr lang="en-US" sz="3000" b="1" dirty="0">
                <a:solidFill>
                  <a:schemeClr val="accent3">
                    <a:lumMod val="75000"/>
                  </a:schemeClr>
                </a:solidFill>
                <a:latin typeface="Montserrat"/>
              </a:rPr>
              <a:t>a) </a:t>
            </a:r>
            <a:r>
              <a:rPr lang="en-US" sz="3000" b="1" dirty="0" err="1">
                <a:solidFill>
                  <a:schemeClr val="accent3">
                    <a:lumMod val="75000"/>
                  </a:schemeClr>
                </a:solidFill>
                <a:latin typeface="Montserrat"/>
              </a:rPr>
              <a:t>Các</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bài</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toán</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dự</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báo</a:t>
            </a:r>
            <a:endParaRPr lang="en-US" sz="3000" b="1" dirty="0">
              <a:solidFill>
                <a:schemeClr val="accent3">
                  <a:lumMod val="75000"/>
                </a:schemeClr>
              </a:solidFill>
              <a:latin typeface="Montserrat"/>
            </a:endParaRPr>
          </a:p>
        </p:txBody>
      </p:sp>
      <p:sp>
        <p:nvSpPr>
          <p:cNvPr id="2" name="TextBox 1">
            <a:extLst>
              <a:ext uri="{FF2B5EF4-FFF2-40B4-BE49-F238E27FC236}">
                <a16:creationId xmlns:a16="http://schemas.microsoft.com/office/drawing/2014/main" id="{BA6FF4E3-F629-8868-FE45-4F85A9BE459A}"/>
              </a:ext>
            </a:extLst>
          </p:cNvPr>
          <p:cNvSpPr txBox="1"/>
          <p:nvPr/>
        </p:nvSpPr>
        <p:spPr>
          <a:xfrm>
            <a:off x="3255258" y="1104645"/>
            <a:ext cx="5888742" cy="3508012"/>
          </a:xfrm>
          <a:prstGeom prst="rect">
            <a:avLst/>
          </a:prstGeom>
          <a:noFill/>
        </p:spPr>
        <p:txBody>
          <a:bodyPr wrap="square" lIns="91440" tIns="45720" rIns="91440" bIns="45720" rtlCol="0" anchor="t">
            <a:spAutoFit/>
          </a:bodyPr>
          <a:lstStyle/>
          <a:p>
            <a:r>
              <a:rPr lang="en-US" sz="1800" dirty="0" err="1">
                <a:solidFill>
                  <a:schemeClr val="bg1"/>
                </a:solidFill>
                <a:latin typeface="Montserrat" panose="00000500000000000000" pitchFamily="2" charset="0"/>
              </a:rPr>
              <a:t>Bài</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toán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dự</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báo</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được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sử</a:t>
            </a:r>
            <a:r>
              <a:rPr lang="en-US" sz="1800" dirty="0">
                <a:solidFill>
                  <a:schemeClr val="bg1"/>
                </a:solidFill>
                <a:latin typeface="Montserrat" panose="00000500000000000000" pitchFamily="2" charset="0"/>
              </a:rPr>
              <a:t> dụng </a:t>
            </a:r>
            <a:r>
              <a:rPr lang="en-US" sz="1800" dirty="0" err="1">
                <a:solidFill>
                  <a:schemeClr val="bg1"/>
                </a:solidFill>
                <a:latin typeface="Montserrat" panose="00000500000000000000" pitchFamily="2" charset="0"/>
              </a:rPr>
              <a:t>nhằm</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dự</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báo</a:t>
            </a:r>
            <a:r>
              <a:rPr lang="en-US" sz="1800" dirty="0">
                <a:solidFill>
                  <a:schemeClr val="bg1"/>
                </a:solidFill>
                <a:latin typeface="Montserrat" panose="00000500000000000000" pitchFamily="2" charset="0"/>
              </a:rPr>
              <a:t> một </a:t>
            </a:r>
            <a:r>
              <a:rPr lang="en-US" sz="1800" dirty="0" err="1">
                <a:solidFill>
                  <a:schemeClr val="bg1"/>
                </a:solidFill>
                <a:latin typeface="Montserrat" panose="00000500000000000000" pitchFamily="2" charset="0"/>
              </a:rPr>
              <a:t>biến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mục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tiêu</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liên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tục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dựa</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trên</a:t>
            </a:r>
            <a:r>
              <a:rPr lang="en-US" sz="1800" dirty="0">
                <a:solidFill>
                  <a:schemeClr val="bg1"/>
                </a:solidFill>
                <a:latin typeface="Montserrat" panose="00000500000000000000" pitchFamily="2" charset="0"/>
              </a:rPr>
              <a:t> một </a:t>
            </a:r>
            <a:r>
              <a:rPr lang="en-US" sz="1800" dirty="0" err="1">
                <a:solidFill>
                  <a:schemeClr val="bg1"/>
                </a:solidFill>
                <a:latin typeface="Montserrat" panose="00000500000000000000" pitchFamily="2" charset="0"/>
              </a:rPr>
              <a:t>hoặc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nhiều</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biến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đầu</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vào</a:t>
            </a:r>
            <a:r>
              <a:rPr lang="en-US" sz="1800" dirty="0">
                <a:solidFill>
                  <a:schemeClr val="bg1"/>
                </a:solidFill>
                <a:latin typeface="Montserrat" panose="00000500000000000000" pitchFamily="2" charset="0"/>
              </a:rPr>
              <a:t>. </a:t>
            </a:r>
            <a:endParaRPr lang="en-US" sz="1800" b="0" i="0" dirty="0">
              <a:solidFill>
                <a:schemeClr val="bg1"/>
              </a:solidFill>
              <a:effectLst/>
              <a:latin typeface="Montserrat" panose="00000500000000000000" pitchFamily="2" charset="0"/>
            </a:endParaRPr>
          </a:p>
          <a:p>
            <a:endParaRPr lang="en-US" sz="1800" dirty="0">
              <a:solidFill>
                <a:schemeClr val="bg1"/>
              </a:solidFill>
              <a:latin typeface="Montserrat" panose="00000500000000000000" pitchFamily="2" charset="0"/>
            </a:endParaRPr>
          </a:p>
          <a:p>
            <a:r>
              <a:rPr lang="en-US" sz="1800" dirty="0">
                <a:solidFill>
                  <a:schemeClr val="bg1"/>
                </a:solidFill>
                <a:latin typeface="Montserrat" panose="00000500000000000000" pitchFamily="2" charset="0"/>
              </a:rPr>
              <a:t>Một </a:t>
            </a:r>
            <a:r>
              <a:rPr lang="en-US" sz="1800" dirty="0" err="1">
                <a:solidFill>
                  <a:schemeClr val="bg1"/>
                </a:solidFill>
                <a:latin typeface="Montserrat" panose="00000500000000000000" pitchFamily="2" charset="0"/>
              </a:rPr>
              <a:t>vài</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bài</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toán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phổ</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biến</a:t>
            </a:r>
            <a:r>
              <a:rPr lang="en-US" sz="1800" dirty="0">
                <a:solidFill>
                  <a:schemeClr val="bg1"/>
                </a:solidFill>
                <a:latin typeface="Montserrat" panose="00000500000000000000" pitchFamily="2" charset="0"/>
              </a:rPr>
              <a:t> : </a:t>
            </a:r>
          </a:p>
          <a:p>
            <a:pPr marL="342900" indent="-342900">
              <a:lnSpc>
                <a:spcPct val="150000"/>
              </a:lnSpc>
              <a:buClr>
                <a:schemeClr val="bg1"/>
              </a:buClr>
              <a:buFont typeface="+mj-lt"/>
              <a:buAutoNum type="arabicPeriod"/>
            </a:pPr>
            <a:r>
              <a:rPr lang="en-US" sz="1800" dirty="0" err="1">
                <a:solidFill>
                  <a:schemeClr val="bg1"/>
                </a:solidFill>
                <a:latin typeface="Montserrat" panose="00000500000000000000" pitchFamily="2" charset="0"/>
              </a:rPr>
              <a:t>Dự</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báo</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giá</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nhà</a:t>
            </a:r>
            <a:endParaRPr lang="en-US" sz="1800" dirty="0">
              <a:solidFill>
                <a:schemeClr val="bg1"/>
              </a:solidFill>
              <a:latin typeface="Montserrat" panose="00000500000000000000" pitchFamily="2" charset="0"/>
            </a:endParaRPr>
          </a:p>
          <a:p>
            <a:pPr marL="342900" indent="-342900">
              <a:lnSpc>
                <a:spcPct val="150000"/>
              </a:lnSpc>
              <a:buClr>
                <a:schemeClr val="bg1"/>
              </a:buClr>
              <a:buFont typeface="+mj-lt"/>
              <a:buAutoNum type="arabicPeriod"/>
            </a:pPr>
            <a:r>
              <a:rPr lang="vi-VN" sz="1800" dirty="0">
                <a:solidFill>
                  <a:schemeClr val="bg1"/>
                </a:solidFill>
                <a:latin typeface="Montserrat" panose="00000500000000000000" pitchFamily="2" charset="0"/>
              </a:rPr>
              <a:t>Dự báo sản lượng cây trồng</a:t>
            </a:r>
            <a:endParaRPr lang="en-US" sz="1800" dirty="0">
              <a:solidFill>
                <a:schemeClr val="bg1"/>
              </a:solidFill>
              <a:latin typeface="Montserrat" panose="00000500000000000000" pitchFamily="2" charset="0"/>
            </a:endParaRPr>
          </a:p>
          <a:p>
            <a:pPr marL="342900" indent="-342900">
              <a:lnSpc>
                <a:spcPct val="150000"/>
              </a:lnSpc>
              <a:buClr>
                <a:schemeClr val="bg1"/>
              </a:buClr>
              <a:buFont typeface="+mj-lt"/>
              <a:buAutoNum type="arabicPeriod"/>
            </a:pPr>
            <a:r>
              <a:rPr lang="en-US" sz="1800" dirty="0" err="1">
                <a:solidFill>
                  <a:schemeClr val="bg1"/>
                </a:solidFill>
                <a:latin typeface="Montserrat" panose="00000500000000000000" pitchFamily="2" charset="0"/>
              </a:rPr>
              <a:t>Dự</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báo</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giá</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cổ</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phiếu</a:t>
            </a:r>
            <a:endParaRPr lang="en-US" sz="1800" dirty="0">
              <a:solidFill>
                <a:schemeClr val="bg1"/>
              </a:solidFill>
              <a:latin typeface="Montserrat" panose="00000500000000000000" pitchFamily="2" charset="0"/>
            </a:endParaRPr>
          </a:p>
          <a:p>
            <a:pPr marL="342900" indent="-342900">
              <a:lnSpc>
                <a:spcPct val="150000"/>
              </a:lnSpc>
              <a:buClr>
                <a:schemeClr val="bg1"/>
              </a:buClr>
              <a:buFont typeface="+mj-lt"/>
              <a:buAutoNum type="arabicPeriod"/>
            </a:pPr>
            <a:r>
              <a:rPr lang="vi-VN" sz="1800" dirty="0">
                <a:solidFill>
                  <a:schemeClr val="bg1"/>
                </a:solidFill>
                <a:latin typeface="Montserrat" panose="00000500000000000000" pitchFamily="2" charset="0"/>
              </a:rPr>
              <a:t>Dự báo số lượng ca nhiễm, tỉ lệ tử vong</a:t>
            </a:r>
            <a:endParaRPr lang="en-US" sz="1800" dirty="0">
              <a:solidFill>
                <a:schemeClr val="bg1"/>
              </a:solidFill>
              <a:latin typeface="Montserrat" panose="00000500000000000000" pitchFamily="2" charset="0"/>
            </a:endParaRPr>
          </a:p>
          <a:p>
            <a:pPr marL="342900" indent="-342900">
              <a:lnSpc>
                <a:spcPct val="150000"/>
              </a:lnSpc>
              <a:buClr>
                <a:schemeClr val="bg1"/>
              </a:buClr>
              <a:buFont typeface="+mj-lt"/>
              <a:buAutoNum type="arabicPeriod"/>
            </a:pPr>
            <a:r>
              <a:rPr lang="en-US" sz="1800" dirty="0" err="1">
                <a:solidFill>
                  <a:schemeClr val="bg1"/>
                </a:solidFill>
                <a:latin typeface="Montserrat" panose="00000500000000000000" pitchFamily="2" charset="0"/>
              </a:rPr>
              <a:t>Dự</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báo</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doanh</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số</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bán</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hàng</a:t>
            </a:r>
            <a:endParaRPr lang="en-US" sz="18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21541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35"/>
          <p:cNvSpPr txBox="1">
            <a:spLocks noGrp="1"/>
          </p:cNvSpPr>
          <p:nvPr>
            <p:ph type="title" idx="2"/>
          </p:nvPr>
        </p:nvSpPr>
        <p:spPr>
          <a:xfrm flipH="1">
            <a:off x="0" y="0"/>
            <a:ext cx="2849217"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a:rPr>
              <a:t>1. Giới Thiệu Về Decision Tree</a:t>
            </a:r>
            <a:endParaRPr lang="vi-VN" sz="3000">
              <a:latin typeface="Montserrat"/>
            </a:endParaRPr>
          </a:p>
        </p:txBody>
      </p:sp>
      <p:sp>
        <p:nvSpPr>
          <p:cNvPr id="6" name="TextBox 5">
            <a:extLst>
              <a:ext uri="{FF2B5EF4-FFF2-40B4-BE49-F238E27FC236}">
                <a16:creationId xmlns:a16="http://schemas.microsoft.com/office/drawing/2014/main" id="{91452D62-2B7A-18F6-034A-8E296DB1907C}"/>
              </a:ext>
            </a:extLst>
          </p:cNvPr>
          <p:cNvSpPr txBox="1"/>
          <p:nvPr/>
        </p:nvSpPr>
        <p:spPr>
          <a:xfrm>
            <a:off x="3114261" y="106017"/>
            <a:ext cx="6029739" cy="553998"/>
          </a:xfrm>
          <a:prstGeom prst="rect">
            <a:avLst/>
          </a:prstGeom>
          <a:noFill/>
        </p:spPr>
        <p:txBody>
          <a:bodyPr wrap="square" lIns="91440" tIns="45720" rIns="91440" bIns="45720" rtlCol="0" anchor="t">
            <a:spAutoFit/>
          </a:bodyPr>
          <a:lstStyle/>
          <a:p>
            <a:r>
              <a:rPr lang="en-US" sz="3000" b="1" dirty="0">
                <a:solidFill>
                  <a:schemeClr val="accent3">
                    <a:lumMod val="75000"/>
                  </a:schemeClr>
                </a:solidFill>
                <a:latin typeface="Montserrat"/>
              </a:rPr>
              <a:t>b) </a:t>
            </a:r>
            <a:r>
              <a:rPr lang="en-US" sz="3000" b="1" dirty="0" err="1">
                <a:solidFill>
                  <a:schemeClr val="accent3">
                    <a:lumMod val="75000"/>
                  </a:schemeClr>
                </a:solidFill>
                <a:latin typeface="Montserrat"/>
              </a:rPr>
              <a:t>Các</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bài</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toán</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phân</a:t>
            </a:r>
            <a:r>
              <a:rPr lang="en-US" sz="3000" b="1" dirty="0">
                <a:solidFill>
                  <a:schemeClr val="accent3">
                    <a:lumMod val="75000"/>
                  </a:schemeClr>
                </a:solidFill>
                <a:latin typeface="Montserrat"/>
              </a:rPr>
              <a:t> </a:t>
            </a:r>
            <a:r>
              <a:rPr lang="en-US" sz="3000" b="1" dirty="0" err="1">
                <a:solidFill>
                  <a:schemeClr val="accent3">
                    <a:lumMod val="75000"/>
                  </a:schemeClr>
                </a:solidFill>
                <a:latin typeface="Montserrat"/>
              </a:rPr>
              <a:t>loại</a:t>
            </a:r>
            <a:endParaRPr lang="en-US" sz="3000" b="1" dirty="0">
              <a:solidFill>
                <a:schemeClr val="accent3">
                  <a:lumMod val="75000"/>
                </a:schemeClr>
              </a:solidFill>
              <a:latin typeface="Montserrat"/>
            </a:endParaRPr>
          </a:p>
        </p:txBody>
      </p:sp>
      <p:sp>
        <p:nvSpPr>
          <p:cNvPr id="2" name="TextBox 1">
            <a:extLst>
              <a:ext uri="{FF2B5EF4-FFF2-40B4-BE49-F238E27FC236}">
                <a16:creationId xmlns:a16="http://schemas.microsoft.com/office/drawing/2014/main" id="{BA6FF4E3-F629-8868-FE45-4F85A9BE459A}"/>
              </a:ext>
            </a:extLst>
          </p:cNvPr>
          <p:cNvSpPr txBox="1"/>
          <p:nvPr/>
        </p:nvSpPr>
        <p:spPr>
          <a:xfrm>
            <a:off x="3255258" y="1104645"/>
            <a:ext cx="5597237" cy="3508012"/>
          </a:xfrm>
          <a:prstGeom prst="rect">
            <a:avLst/>
          </a:prstGeom>
          <a:noFill/>
        </p:spPr>
        <p:txBody>
          <a:bodyPr wrap="square" lIns="91440" tIns="45720" rIns="91440" bIns="45720" rtlCol="0" anchor="t">
            <a:spAutoFit/>
          </a:bodyPr>
          <a:lstStyle/>
          <a:p>
            <a:r>
              <a:rPr lang="en-US" sz="1800" dirty="0" err="1">
                <a:solidFill>
                  <a:schemeClr val="bg1"/>
                </a:solidFill>
                <a:latin typeface="Montserrat"/>
              </a:rPr>
              <a:t>Bài</a:t>
            </a:r>
            <a:r>
              <a:rPr lang="en-US" sz="1800" dirty="0">
                <a:solidFill>
                  <a:schemeClr val="bg1"/>
                </a:solidFill>
                <a:latin typeface="Montserrat"/>
              </a:rPr>
              <a:t> </a:t>
            </a:r>
            <a:r>
              <a:rPr lang="en-US" sz="1800" dirty="0" err="1">
                <a:solidFill>
                  <a:schemeClr val="bg1"/>
                </a:solidFill>
                <a:latin typeface="Montserrat"/>
              </a:rPr>
              <a:t>toán</a:t>
            </a:r>
            <a:r>
              <a:rPr lang="en-US" sz="1800" dirty="0">
                <a:solidFill>
                  <a:schemeClr val="bg1"/>
                </a:solidFill>
                <a:latin typeface="Montserrat"/>
              </a:rPr>
              <a:t> </a:t>
            </a:r>
            <a:r>
              <a:rPr lang="en-US" sz="1800" dirty="0" err="1">
                <a:solidFill>
                  <a:schemeClr val="bg1"/>
                </a:solidFill>
                <a:latin typeface="Montserrat"/>
              </a:rPr>
              <a:t>phân</a:t>
            </a:r>
            <a:r>
              <a:rPr lang="en-US" sz="1800" dirty="0">
                <a:solidFill>
                  <a:schemeClr val="bg1"/>
                </a:solidFill>
                <a:latin typeface="Montserrat"/>
              </a:rPr>
              <a:t> </a:t>
            </a:r>
            <a:r>
              <a:rPr lang="en-US" sz="1800" dirty="0" err="1">
                <a:solidFill>
                  <a:schemeClr val="bg1"/>
                </a:solidFill>
                <a:latin typeface="Montserrat"/>
              </a:rPr>
              <a:t>loại</a:t>
            </a:r>
            <a:r>
              <a:rPr lang="en-US" sz="1800" dirty="0">
                <a:solidFill>
                  <a:schemeClr val="bg1"/>
                </a:solidFill>
                <a:latin typeface="Montserrat"/>
              </a:rPr>
              <a:t> </a:t>
            </a:r>
            <a:r>
              <a:rPr lang="en-US" sz="1800" dirty="0" err="1">
                <a:solidFill>
                  <a:schemeClr val="bg1"/>
                </a:solidFill>
                <a:latin typeface="Montserrat"/>
              </a:rPr>
              <a:t>được</a:t>
            </a:r>
            <a:r>
              <a:rPr lang="en-US" sz="1800" dirty="0">
                <a:solidFill>
                  <a:schemeClr val="bg1"/>
                </a:solidFill>
                <a:latin typeface="Montserrat"/>
              </a:rPr>
              <a:t> </a:t>
            </a:r>
            <a:r>
              <a:rPr lang="en-US" sz="1800" dirty="0" err="1">
                <a:solidFill>
                  <a:schemeClr val="bg1"/>
                </a:solidFill>
                <a:latin typeface="Montserrat"/>
              </a:rPr>
              <a:t>sử</a:t>
            </a:r>
            <a:r>
              <a:rPr lang="en-US" sz="1800" dirty="0">
                <a:solidFill>
                  <a:schemeClr val="bg1"/>
                </a:solidFill>
                <a:latin typeface="Montserrat"/>
              </a:rPr>
              <a:t> dụng </a:t>
            </a:r>
            <a:r>
              <a:rPr lang="en-US" sz="1800" dirty="0" err="1">
                <a:solidFill>
                  <a:schemeClr val="bg1"/>
                </a:solidFill>
                <a:latin typeface="Montserrat"/>
              </a:rPr>
              <a:t>nhằm</a:t>
            </a:r>
            <a:r>
              <a:rPr lang="en-US" sz="1800" dirty="0">
                <a:solidFill>
                  <a:schemeClr val="bg1"/>
                </a:solidFill>
                <a:latin typeface="Montserrat"/>
              </a:rPr>
              <a:t> </a:t>
            </a:r>
            <a:r>
              <a:rPr lang="en-US" sz="1800" dirty="0" err="1">
                <a:solidFill>
                  <a:schemeClr val="bg1"/>
                </a:solidFill>
                <a:latin typeface="Montserrat"/>
              </a:rPr>
              <a:t>dự</a:t>
            </a:r>
            <a:r>
              <a:rPr lang="en-US" sz="1800" dirty="0">
                <a:solidFill>
                  <a:schemeClr val="bg1"/>
                </a:solidFill>
                <a:latin typeface="Montserrat"/>
              </a:rPr>
              <a:t> </a:t>
            </a:r>
            <a:r>
              <a:rPr lang="en-US" sz="1800" dirty="0" err="1">
                <a:solidFill>
                  <a:schemeClr val="bg1"/>
                </a:solidFill>
                <a:latin typeface="Montserrat"/>
              </a:rPr>
              <a:t>đoán</a:t>
            </a:r>
            <a:r>
              <a:rPr lang="en-US" sz="1800" dirty="0">
                <a:solidFill>
                  <a:schemeClr val="bg1"/>
                </a:solidFill>
                <a:latin typeface="Montserrat"/>
              </a:rPr>
              <a:t> </a:t>
            </a:r>
            <a:r>
              <a:rPr lang="en-US" sz="1800" dirty="0" err="1">
                <a:solidFill>
                  <a:schemeClr val="bg1"/>
                </a:solidFill>
                <a:latin typeface="Montserrat"/>
              </a:rPr>
              <a:t>đầu</a:t>
            </a:r>
            <a:r>
              <a:rPr lang="en-US" sz="1800" dirty="0">
                <a:solidFill>
                  <a:schemeClr val="bg1"/>
                </a:solidFill>
                <a:latin typeface="Montserrat"/>
              </a:rPr>
              <a:t> </a:t>
            </a:r>
            <a:r>
              <a:rPr lang="vi-VN" sz="1800" b="0" i="0" dirty="0">
                <a:solidFill>
                  <a:schemeClr val="bg1"/>
                </a:solidFill>
                <a:effectLst/>
                <a:latin typeface="Montserrat"/>
              </a:rPr>
              <a:t>ra của một đối tượng dựa trên các đặc trưng đầu vào của nó.</a:t>
            </a:r>
            <a:endParaRPr lang="en-US" sz="1800" b="0" i="0" dirty="0">
              <a:solidFill>
                <a:schemeClr val="bg1"/>
              </a:solidFill>
              <a:effectLst/>
              <a:latin typeface="Montserrat"/>
            </a:endParaRPr>
          </a:p>
          <a:p>
            <a:endParaRPr lang="en-US" sz="1800" dirty="0">
              <a:solidFill>
                <a:schemeClr val="bg1"/>
              </a:solidFill>
              <a:latin typeface="Montserrat" panose="00000500000000000000" pitchFamily="2" charset="0"/>
            </a:endParaRPr>
          </a:p>
          <a:p>
            <a:r>
              <a:rPr lang="en-US" sz="1800" dirty="0">
                <a:solidFill>
                  <a:schemeClr val="bg1"/>
                </a:solidFill>
                <a:latin typeface="Montserrat"/>
              </a:rPr>
              <a:t>Một </a:t>
            </a:r>
            <a:r>
              <a:rPr lang="en-US" sz="1800" dirty="0" err="1">
                <a:solidFill>
                  <a:schemeClr val="bg1"/>
                </a:solidFill>
                <a:latin typeface="Montserrat"/>
              </a:rPr>
              <a:t>vài</a:t>
            </a:r>
            <a:r>
              <a:rPr lang="en-US" sz="1800" dirty="0">
                <a:solidFill>
                  <a:schemeClr val="bg1"/>
                </a:solidFill>
                <a:latin typeface="Montserrat"/>
              </a:rPr>
              <a:t> </a:t>
            </a:r>
            <a:r>
              <a:rPr lang="en-US" sz="1800" dirty="0" err="1">
                <a:solidFill>
                  <a:schemeClr val="bg1"/>
                </a:solidFill>
                <a:latin typeface="Montserrat"/>
              </a:rPr>
              <a:t>bài</a:t>
            </a:r>
            <a:r>
              <a:rPr lang="en-US" sz="1800" dirty="0">
                <a:solidFill>
                  <a:schemeClr val="bg1"/>
                </a:solidFill>
                <a:latin typeface="Montserrat"/>
              </a:rPr>
              <a:t> </a:t>
            </a:r>
            <a:r>
              <a:rPr lang="en-US" sz="1800" dirty="0" err="1">
                <a:solidFill>
                  <a:schemeClr val="bg1"/>
                </a:solidFill>
                <a:latin typeface="Montserrat"/>
              </a:rPr>
              <a:t>toán</a:t>
            </a:r>
            <a:r>
              <a:rPr lang="en-US" sz="1800" dirty="0">
                <a:solidFill>
                  <a:schemeClr val="bg1"/>
                </a:solidFill>
                <a:latin typeface="Montserrat"/>
              </a:rPr>
              <a:t> </a:t>
            </a:r>
            <a:r>
              <a:rPr lang="en-US" sz="1800" dirty="0" err="1">
                <a:solidFill>
                  <a:schemeClr val="bg1"/>
                </a:solidFill>
                <a:latin typeface="Montserrat"/>
              </a:rPr>
              <a:t>phổ</a:t>
            </a:r>
            <a:r>
              <a:rPr lang="en-US" sz="1800" dirty="0">
                <a:solidFill>
                  <a:schemeClr val="bg1"/>
                </a:solidFill>
                <a:latin typeface="Montserrat"/>
              </a:rPr>
              <a:t> </a:t>
            </a:r>
            <a:r>
              <a:rPr lang="en-US" sz="1800" dirty="0" err="1">
                <a:solidFill>
                  <a:schemeClr val="bg1"/>
                </a:solidFill>
                <a:latin typeface="Montserrat"/>
              </a:rPr>
              <a:t>biến</a:t>
            </a:r>
            <a:r>
              <a:rPr lang="en-US" sz="1800" dirty="0">
                <a:solidFill>
                  <a:schemeClr val="bg1"/>
                </a:solidFill>
                <a:latin typeface="Montserrat"/>
              </a:rPr>
              <a:t> : </a:t>
            </a:r>
            <a:endParaRPr lang="en-US" sz="1800" dirty="0">
              <a:solidFill>
                <a:schemeClr val="bg1"/>
              </a:solidFill>
              <a:latin typeface="Montserrat" panose="00000500000000000000" pitchFamily="2" charset="0"/>
            </a:endParaRPr>
          </a:p>
          <a:p>
            <a:pPr marL="342900" indent="-342900">
              <a:lnSpc>
                <a:spcPct val="150000"/>
              </a:lnSpc>
              <a:buClr>
                <a:schemeClr val="bg1"/>
              </a:buClr>
              <a:buFont typeface="+mj-lt"/>
              <a:buAutoNum type="arabicPeriod"/>
            </a:pPr>
            <a:r>
              <a:rPr lang="fr-FR" sz="1800" b="0" i="0" dirty="0" err="1">
                <a:solidFill>
                  <a:schemeClr val="bg1"/>
                </a:solidFill>
                <a:effectLst/>
                <a:latin typeface="Montserrat"/>
              </a:rPr>
              <a:t>Phân</a:t>
            </a:r>
            <a:r>
              <a:rPr lang="fr-FR" sz="1800" b="0" i="0" dirty="0">
                <a:solidFill>
                  <a:schemeClr val="bg1"/>
                </a:solidFill>
                <a:effectLst/>
                <a:latin typeface="Montserrat"/>
              </a:rPr>
              <a:t> </a:t>
            </a:r>
            <a:r>
              <a:rPr lang="fr-FR" sz="1800" b="0" i="0" dirty="0" err="1">
                <a:solidFill>
                  <a:schemeClr val="bg1"/>
                </a:solidFill>
                <a:effectLst/>
                <a:latin typeface="Montserrat"/>
              </a:rPr>
              <a:t>loại</a:t>
            </a:r>
            <a:r>
              <a:rPr lang="fr-FR" sz="1800" b="0" i="0" dirty="0">
                <a:solidFill>
                  <a:schemeClr val="bg1"/>
                </a:solidFill>
                <a:effectLst/>
                <a:latin typeface="Montserrat"/>
              </a:rPr>
              <a:t> </a:t>
            </a:r>
            <a:r>
              <a:rPr lang="fr-FR" sz="1800" b="0" i="0" dirty="0" err="1">
                <a:solidFill>
                  <a:schemeClr val="bg1"/>
                </a:solidFill>
                <a:effectLst/>
                <a:latin typeface="Montserrat"/>
              </a:rPr>
              <a:t>hình</a:t>
            </a:r>
            <a:r>
              <a:rPr lang="fr-FR" sz="1800" b="0" i="0" dirty="0">
                <a:solidFill>
                  <a:schemeClr val="bg1"/>
                </a:solidFill>
                <a:effectLst/>
                <a:latin typeface="Montserrat"/>
              </a:rPr>
              <a:t> </a:t>
            </a:r>
            <a:r>
              <a:rPr lang="fr-FR" sz="1800" b="0" i="0" dirty="0" err="1">
                <a:solidFill>
                  <a:schemeClr val="bg1"/>
                </a:solidFill>
                <a:effectLst/>
                <a:latin typeface="Montserrat"/>
              </a:rPr>
              <a:t>ảnh</a:t>
            </a:r>
            <a:r>
              <a:rPr lang="fr-FR" sz="1800" b="0" i="0" dirty="0">
                <a:solidFill>
                  <a:schemeClr val="bg1"/>
                </a:solidFill>
                <a:effectLst/>
                <a:latin typeface="Montserrat"/>
              </a:rPr>
              <a:t> (Image classification)</a:t>
            </a:r>
          </a:p>
          <a:p>
            <a:pPr marL="342900" indent="-342900">
              <a:lnSpc>
                <a:spcPct val="150000"/>
              </a:lnSpc>
              <a:buClr>
                <a:schemeClr val="bg1"/>
              </a:buClr>
              <a:buFont typeface="+mj-lt"/>
              <a:buAutoNum type="arabicPeriod"/>
            </a:pPr>
            <a:r>
              <a:rPr lang="fr-FR" sz="1800" b="0" i="0" dirty="0" err="1">
                <a:solidFill>
                  <a:schemeClr val="bg1"/>
                </a:solidFill>
                <a:effectLst/>
                <a:latin typeface="Montserrat"/>
              </a:rPr>
              <a:t>Phân</a:t>
            </a:r>
            <a:r>
              <a:rPr lang="fr-FR" sz="1800" b="0" i="0" dirty="0">
                <a:solidFill>
                  <a:schemeClr val="bg1"/>
                </a:solidFill>
                <a:effectLst/>
                <a:latin typeface="Montserrat"/>
              </a:rPr>
              <a:t> </a:t>
            </a:r>
            <a:r>
              <a:rPr lang="fr-FR" sz="1800" b="0" i="0" dirty="0" err="1">
                <a:solidFill>
                  <a:schemeClr val="bg1"/>
                </a:solidFill>
                <a:effectLst/>
                <a:latin typeface="Montserrat"/>
              </a:rPr>
              <a:t>loại</a:t>
            </a:r>
            <a:r>
              <a:rPr lang="fr-FR" sz="1800" b="0" i="0" dirty="0">
                <a:solidFill>
                  <a:schemeClr val="bg1"/>
                </a:solidFill>
                <a:effectLst/>
                <a:latin typeface="Montserrat"/>
              </a:rPr>
              <a:t> </a:t>
            </a:r>
            <a:r>
              <a:rPr lang="fr-FR" sz="1800" b="0" i="0" dirty="0" err="1">
                <a:solidFill>
                  <a:schemeClr val="bg1"/>
                </a:solidFill>
                <a:effectLst/>
                <a:latin typeface="Montserrat"/>
              </a:rPr>
              <a:t>văn</a:t>
            </a:r>
            <a:r>
              <a:rPr lang="fr-FR" sz="1800" b="0" i="0" dirty="0">
                <a:solidFill>
                  <a:schemeClr val="bg1"/>
                </a:solidFill>
                <a:effectLst/>
                <a:latin typeface="Montserrat"/>
              </a:rPr>
              <a:t> </a:t>
            </a:r>
            <a:r>
              <a:rPr lang="fr-FR" sz="1800" b="0" i="0" dirty="0" err="1">
                <a:solidFill>
                  <a:schemeClr val="bg1"/>
                </a:solidFill>
                <a:effectLst/>
                <a:latin typeface="Montserrat"/>
              </a:rPr>
              <a:t>bản</a:t>
            </a:r>
            <a:r>
              <a:rPr lang="fr-FR" sz="1800" b="0" i="0" dirty="0">
                <a:solidFill>
                  <a:schemeClr val="bg1"/>
                </a:solidFill>
                <a:effectLst/>
                <a:latin typeface="Montserrat"/>
              </a:rPr>
              <a:t> (</a:t>
            </a:r>
            <a:r>
              <a:rPr lang="fr-FR" sz="1800" b="0" i="0" dirty="0" err="1">
                <a:solidFill>
                  <a:schemeClr val="bg1"/>
                </a:solidFill>
                <a:effectLst/>
                <a:latin typeface="Montserrat"/>
              </a:rPr>
              <a:t>Text</a:t>
            </a:r>
            <a:r>
              <a:rPr lang="fr-FR" sz="1800" b="0" i="0" dirty="0">
                <a:solidFill>
                  <a:schemeClr val="bg1"/>
                </a:solidFill>
                <a:effectLst/>
                <a:latin typeface="Montserrat"/>
              </a:rPr>
              <a:t> classification)</a:t>
            </a:r>
            <a:endParaRPr lang="fr-FR" sz="1800" dirty="0">
              <a:solidFill>
                <a:schemeClr val="bg1"/>
              </a:solidFill>
              <a:latin typeface="Montserrat"/>
            </a:endParaRPr>
          </a:p>
          <a:p>
            <a:pPr marL="342900" indent="-342900">
              <a:lnSpc>
                <a:spcPct val="150000"/>
              </a:lnSpc>
              <a:buClr>
                <a:schemeClr val="bg1"/>
              </a:buClr>
              <a:buFont typeface="+mj-lt"/>
              <a:buAutoNum type="arabicPeriod"/>
            </a:pPr>
            <a:r>
              <a:rPr lang="en-US" sz="1800" b="0" i="0" dirty="0" err="1">
                <a:solidFill>
                  <a:schemeClr val="bg1"/>
                </a:solidFill>
                <a:effectLst/>
                <a:latin typeface="Montserrat"/>
              </a:rPr>
              <a:t>Phân</a:t>
            </a:r>
            <a:r>
              <a:rPr lang="en-US" sz="1800" b="0" i="0" dirty="0">
                <a:solidFill>
                  <a:schemeClr val="bg1"/>
                </a:solidFill>
                <a:effectLst/>
                <a:latin typeface="Montserrat"/>
              </a:rPr>
              <a:t> </a:t>
            </a:r>
            <a:r>
              <a:rPr lang="en-US" sz="1800" b="0" i="0" dirty="0" err="1">
                <a:solidFill>
                  <a:schemeClr val="bg1"/>
                </a:solidFill>
                <a:effectLst/>
                <a:latin typeface="Montserrat"/>
              </a:rPr>
              <a:t>loại</a:t>
            </a:r>
            <a:r>
              <a:rPr lang="en-US" sz="1800" b="0" i="0" dirty="0">
                <a:solidFill>
                  <a:schemeClr val="bg1"/>
                </a:solidFill>
                <a:effectLst/>
                <a:latin typeface="Montserrat"/>
              </a:rPr>
              <a:t> âm </a:t>
            </a:r>
            <a:r>
              <a:rPr lang="en-US" sz="1800" b="0" i="0" dirty="0" err="1">
                <a:solidFill>
                  <a:schemeClr val="bg1"/>
                </a:solidFill>
                <a:effectLst/>
                <a:latin typeface="Montserrat"/>
              </a:rPr>
              <a:t>thanh</a:t>
            </a:r>
            <a:r>
              <a:rPr lang="en-US" sz="1800" b="0" i="0" dirty="0">
                <a:solidFill>
                  <a:schemeClr val="bg1"/>
                </a:solidFill>
                <a:effectLst/>
                <a:latin typeface="Montserrat"/>
              </a:rPr>
              <a:t> (Sound classification)</a:t>
            </a:r>
            <a:endParaRPr lang="fr-FR" sz="1800" b="0" i="0" dirty="0">
              <a:solidFill>
                <a:schemeClr val="bg1"/>
              </a:solidFill>
              <a:effectLst/>
              <a:latin typeface="Montserrat"/>
            </a:endParaRPr>
          </a:p>
          <a:p>
            <a:pPr marL="342900" indent="-342900">
              <a:lnSpc>
                <a:spcPct val="150000"/>
              </a:lnSpc>
              <a:buClr>
                <a:schemeClr val="bg1"/>
              </a:buClr>
              <a:buFont typeface="+mj-lt"/>
              <a:buAutoNum type="arabicPeriod"/>
            </a:pPr>
            <a:r>
              <a:rPr lang="en-US" sz="1800" b="0" i="0" dirty="0" err="1">
                <a:solidFill>
                  <a:schemeClr val="bg1"/>
                </a:solidFill>
                <a:effectLst/>
                <a:latin typeface="Montserrat"/>
              </a:rPr>
              <a:t>Phân</a:t>
            </a:r>
            <a:r>
              <a:rPr lang="en-US" sz="1800" b="0" i="0" dirty="0">
                <a:solidFill>
                  <a:schemeClr val="bg1"/>
                </a:solidFill>
                <a:effectLst/>
                <a:latin typeface="Montserrat"/>
              </a:rPr>
              <a:t> </a:t>
            </a:r>
            <a:r>
              <a:rPr lang="en-US" sz="1800" b="0" i="0" dirty="0" err="1">
                <a:solidFill>
                  <a:schemeClr val="bg1"/>
                </a:solidFill>
                <a:effectLst/>
                <a:latin typeface="Montserrat"/>
              </a:rPr>
              <a:t>loại</a:t>
            </a:r>
            <a:r>
              <a:rPr lang="en-US" sz="1800" b="0" i="0" dirty="0">
                <a:solidFill>
                  <a:schemeClr val="bg1"/>
                </a:solidFill>
                <a:effectLst/>
                <a:latin typeface="Montserrat"/>
              </a:rPr>
              <a:t> </a:t>
            </a:r>
            <a:r>
              <a:rPr lang="en-US" sz="1800" b="0" i="0" dirty="0" err="1">
                <a:solidFill>
                  <a:schemeClr val="bg1"/>
                </a:solidFill>
                <a:effectLst/>
                <a:latin typeface="Montserrat"/>
              </a:rPr>
              <a:t>dữ</a:t>
            </a:r>
            <a:r>
              <a:rPr lang="en-US" sz="1800" b="0" i="0" dirty="0">
                <a:solidFill>
                  <a:schemeClr val="bg1"/>
                </a:solidFill>
                <a:effectLst/>
                <a:latin typeface="Montserrat"/>
              </a:rPr>
              <a:t> liệu y </a:t>
            </a:r>
            <a:r>
              <a:rPr lang="en-US" sz="1800" b="0" i="0" dirty="0" err="1">
                <a:solidFill>
                  <a:schemeClr val="bg1"/>
                </a:solidFill>
                <a:effectLst/>
                <a:latin typeface="Montserrat"/>
              </a:rPr>
              <a:t>tế</a:t>
            </a:r>
            <a:r>
              <a:rPr lang="en-US" sz="1800" b="0" i="0" dirty="0">
                <a:solidFill>
                  <a:schemeClr val="bg1"/>
                </a:solidFill>
                <a:effectLst/>
                <a:latin typeface="Montserrat"/>
              </a:rPr>
              <a:t> (Medical classification)</a:t>
            </a:r>
            <a:endParaRPr lang="fr-FR" sz="1800" dirty="0">
              <a:solidFill>
                <a:schemeClr val="bg1"/>
              </a:solidFill>
              <a:latin typeface="Montserrat"/>
            </a:endParaRPr>
          </a:p>
          <a:p>
            <a:pPr marL="342900" indent="-342900">
              <a:lnSpc>
                <a:spcPct val="150000"/>
              </a:lnSpc>
              <a:buClr>
                <a:schemeClr val="bg1"/>
              </a:buClr>
              <a:buFont typeface="+mj-lt"/>
              <a:buAutoNum type="arabicPeriod"/>
            </a:pPr>
            <a:r>
              <a:rPr lang="en-US" sz="1800" b="0" i="0" dirty="0" err="1">
                <a:solidFill>
                  <a:schemeClr val="bg1"/>
                </a:solidFill>
                <a:effectLst/>
                <a:latin typeface="Montserrat"/>
              </a:rPr>
              <a:t>Phân</a:t>
            </a:r>
            <a:r>
              <a:rPr lang="en-US" sz="1800" b="0" i="0" dirty="0">
                <a:solidFill>
                  <a:schemeClr val="bg1"/>
                </a:solidFill>
                <a:effectLst/>
                <a:latin typeface="Montserrat"/>
              </a:rPr>
              <a:t> </a:t>
            </a:r>
            <a:r>
              <a:rPr lang="en-US" sz="1800" b="0" i="0" dirty="0" err="1">
                <a:solidFill>
                  <a:schemeClr val="bg1"/>
                </a:solidFill>
                <a:effectLst/>
                <a:latin typeface="Montserrat"/>
              </a:rPr>
              <a:t>loại</a:t>
            </a:r>
            <a:r>
              <a:rPr lang="en-US" sz="1800" b="0" i="0" dirty="0">
                <a:solidFill>
                  <a:schemeClr val="bg1"/>
                </a:solidFill>
                <a:effectLst/>
                <a:latin typeface="Montserrat"/>
              </a:rPr>
              <a:t> </a:t>
            </a:r>
            <a:r>
              <a:rPr lang="en-US" sz="1800" b="0" i="0" dirty="0" err="1">
                <a:solidFill>
                  <a:schemeClr val="bg1"/>
                </a:solidFill>
                <a:effectLst/>
                <a:latin typeface="Montserrat"/>
              </a:rPr>
              <a:t>trực</a:t>
            </a:r>
            <a:r>
              <a:rPr lang="en-US" sz="1800" b="0" i="0" dirty="0">
                <a:solidFill>
                  <a:schemeClr val="bg1"/>
                </a:solidFill>
                <a:effectLst/>
                <a:latin typeface="Montserrat"/>
              </a:rPr>
              <a:t> </a:t>
            </a:r>
            <a:r>
              <a:rPr lang="en-US" sz="1800" b="0" i="0" dirty="0" err="1">
                <a:solidFill>
                  <a:schemeClr val="bg1"/>
                </a:solidFill>
                <a:effectLst/>
                <a:latin typeface="Montserrat"/>
              </a:rPr>
              <a:t>tuyến</a:t>
            </a:r>
            <a:r>
              <a:rPr lang="en-US" sz="1800" b="0" i="0" dirty="0">
                <a:solidFill>
                  <a:schemeClr val="bg1"/>
                </a:solidFill>
                <a:effectLst/>
                <a:latin typeface="Montserrat"/>
              </a:rPr>
              <a:t> (Online classification)</a:t>
            </a:r>
          </a:p>
        </p:txBody>
      </p:sp>
    </p:spTree>
    <p:extLst>
      <p:ext uri="{BB962C8B-B14F-4D97-AF65-F5344CB8AC3E}">
        <p14:creationId xmlns:p14="http://schemas.microsoft.com/office/powerpoint/2010/main" val="331294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35"/>
          <p:cNvSpPr txBox="1">
            <a:spLocks noGrp="1"/>
          </p:cNvSpPr>
          <p:nvPr>
            <p:ph type="title"/>
          </p:nvPr>
        </p:nvSpPr>
        <p:spPr>
          <a:xfrm>
            <a:off x="-98246" y="-70884"/>
            <a:ext cx="2992521" cy="5372986"/>
          </a:xfrm>
          <a:prstGeom prst="rect">
            <a:avLst/>
          </a:prstGeom>
          <a:solidFill>
            <a:schemeClr val="tx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latin typeface="Montserrat"/>
              </a:rPr>
              <a:t>1. </a:t>
            </a:r>
            <a:r>
              <a:rPr lang="en" err="1">
                <a:solidFill>
                  <a:schemeClr val="bg1"/>
                </a:solidFill>
                <a:latin typeface="Montserrat"/>
              </a:rPr>
              <a:t>Giới</a:t>
            </a:r>
            <a:r>
              <a:rPr lang="en">
                <a:solidFill>
                  <a:schemeClr val="bg1"/>
                </a:solidFill>
                <a:latin typeface="Montserrat"/>
              </a:rPr>
              <a:t> </a:t>
            </a:r>
            <a:r>
              <a:rPr lang="en" err="1">
                <a:solidFill>
                  <a:schemeClr val="bg1"/>
                </a:solidFill>
                <a:latin typeface="Montserrat"/>
              </a:rPr>
              <a:t>Thiệu</a:t>
            </a:r>
            <a:r>
              <a:rPr lang="en">
                <a:solidFill>
                  <a:schemeClr val="bg1"/>
                </a:solidFill>
                <a:latin typeface="Montserrat"/>
              </a:rPr>
              <a:t> </a:t>
            </a:r>
            <a:r>
              <a:rPr lang="en" err="1">
                <a:solidFill>
                  <a:schemeClr val="bg1"/>
                </a:solidFill>
                <a:latin typeface="Montserrat"/>
              </a:rPr>
              <a:t>Về</a:t>
            </a:r>
            <a:r>
              <a:rPr lang="en">
                <a:solidFill>
                  <a:schemeClr val="bg1"/>
                </a:solidFill>
                <a:latin typeface="Montserrat"/>
              </a:rPr>
              <a:t> Decision Tree</a:t>
            </a:r>
            <a:endParaRPr lang="vi-VN">
              <a:solidFill>
                <a:schemeClr val="bg1"/>
              </a:solidFill>
              <a:latin typeface="Montserrat"/>
            </a:endParaRPr>
          </a:p>
        </p:txBody>
      </p:sp>
      <p:sp>
        <p:nvSpPr>
          <p:cNvPr id="6" name="TextBox 5">
            <a:extLst>
              <a:ext uri="{FF2B5EF4-FFF2-40B4-BE49-F238E27FC236}">
                <a16:creationId xmlns:a16="http://schemas.microsoft.com/office/drawing/2014/main" id="{91452D62-2B7A-18F6-034A-8E296DB1907C}"/>
              </a:ext>
            </a:extLst>
          </p:cNvPr>
          <p:cNvSpPr txBox="1"/>
          <p:nvPr/>
        </p:nvSpPr>
        <p:spPr>
          <a:xfrm>
            <a:off x="3114261" y="106017"/>
            <a:ext cx="6029739" cy="553998"/>
          </a:xfrm>
          <a:prstGeom prst="rect">
            <a:avLst/>
          </a:prstGeom>
          <a:noFill/>
        </p:spPr>
        <p:txBody>
          <a:bodyPr wrap="square" rtlCol="0">
            <a:spAutoFit/>
          </a:bodyPr>
          <a:lstStyle/>
          <a:p>
            <a:pPr lvl="1"/>
            <a:r>
              <a:rPr lang="en-US" sz="3000" b="1" dirty="0">
                <a:solidFill>
                  <a:schemeClr val="accent3">
                    <a:lumMod val="75000"/>
                  </a:schemeClr>
                </a:solidFill>
                <a:latin typeface="Montserrat" panose="00000500000000000000" pitchFamily="2" charset="0"/>
              </a:rPr>
              <a:t>c) Decision Tree</a:t>
            </a:r>
          </a:p>
        </p:txBody>
      </p:sp>
      <p:sp>
        <p:nvSpPr>
          <p:cNvPr id="2" name="TextBox 1">
            <a:extLst>
              <a:ext uri="{FF2B5EF4-FFF2-40B4-BE49-F238E27FC236}">
                <a16:creationId xmlns:a16="http://schemas.microsoft.com/office/drawing/2014/main" id="{BA6FF4E3-F629-8868-FE45-4F85A9BE459A}"/>
              </a:ext>
            </a:extLst>
          </p:cNvPr>
          <p:cNvSpPr txBox="1"/>
          <p:nvPr/>
        </p:nvSpPr>
        <p:spPr>
          <a:xfrm>
            <a:off x="3153236" y="694401"/>
            <a:ext cx="5940850" cy="2169825"/>
          </a:xfrm>
          <a:prstGeom prst="rect">
            <a:avLst/>
          </a:prstGeom>
          <a:noFill/>
        </p:spPr>
        <p:txBody>
          <a:bodyPr wrap="square" lIns="91440" tIns="45720" rIns="91440" bIns="45720" rtlCol="0" anchor="t">
            <a:spAutoFit/>
          </a:bodyPr>
          <a:lstStyle/>
          <a:p>
            <a:r>
              <a:rPr lang="en-US" sz="1500" b="1" dirty="0" err="1">
                <a:solidFill>
                  <a:schemeClr val="bg1">
                    <a:lumMod val="10000"/>
                  </a:schemeClr>
                </a:solidFill>
                <a:latin typeface="Montserrat"/>
              </a:rPr>
              <a:t>Một</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trong</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những</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cách</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để</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giải</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quyết</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các</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bài</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toán</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trên</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đó</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là</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sử</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dụng</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thuật</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toán</a:t>
            </a:r>
            <a:r>
              <a:rPr lang="en-US" sz="1500" b="1" dirty="0">
                <a:solidFill>
                  <a:schemeClr val="bg1">
                    <a:lumMod val="10000"/>
                  </a:schemeClr>
                </a:solidFill>
                <a:latin typeface="Montserrat"/>
              </a:rPr>
              <a:t> Decision Tree (</a:t>
            </a:r>
            <a:r>
              <a:rPr lang="en-US" sz="1500" b="1" dirty="0" err="1">
                <a:solidFill>
                  <a:schemeClr val="bg1">
                    <a:lumMod val="10000"/>
                  </a:schemeClr>
                </a:solidFill>
                <a:latin typeface="Montserrat"/>
              </a:rPr>
              <a:t>cây</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quyết</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định</a:t>
            </a:r>
            <a:r>
              <a:rPr lang="en-US" sz="1500" b="1" dirty="0">
                <a:solidFill>
                  <a:schemeClr val="bg1">
                    <a:lumMod val="10000"/>
                  </a:schemeClr>
                </a:solidFill>
                <a:latin typeface="Montserrat"/>
              </a:rPr>
              <a:t>)</a:t>
            </a:r>
          </a:p>
          <a:p>
            <a:endParaRPr lang="en-US" sz="1500" b="1" dirty="0">
              <a:solidFill>
                <a:schemeClr val="bg1">
                  <a:lumMod val="10000"/>
                </a:schemeClr>
              </a:solidFill>
              <a:latin typeface="Montserrat" panose="00000500000000000000" pitchFamily="2" charset="0"/>
            </a:endParaRPr>
          </a:p>
          <a:p>
            <a:r>
              <a:rPr lang="en-US" sz="1500" b="1" dirty="0" err="1">
                <a:solidFill>
                  <a:schemeClr val="bg1">
                    <a:lumMod val="10000"/>
                  </a:schemeClr>
                </a:solidFill>
                <a:latin typeface="Montserrat"/>
              </a:rPr>
              <a:t>Vậy</a:t>
            </a:r>
            <a:r>
              <a:rPr lang="en-US" sz="1500" b="1" dirty="0">
                <a:solidFill>
                  <a:schemeClr val="bg1">
                    <a:lumMod val="10000"/>
                  </a:schemeClr>
                </a:solidFill>
                <a:latin typeface="Montserrat"/>
              </a:rPr>
              <a:t> Decision Tree </a:t>
            </a:r>
            <a:r>
              <a:rPr lang="en-US" sz="1500" b="1" dirty="0" err="1">
                <a:solidFill>
                  <a:schemeClr val="bg1">
                    <a:lumMod val="10000"/>
                  </a:schemeClr>
                </a:solidFill>
                <a:latin typeface="Montserrat"/>
              </a:rPr>
              <a:t>là</a:t>
            </a:r>
            <a:r>
              <a:rPr lang="en-US" sz="1500" b="1" dirty="0">
                <a:solidFill>
                  <a:schemeClr val="bg1">
                    <a:lumMod val="10000"/>
                  </a:schemeClr>
                </a:solidFill>
                <a:latin typeface="Montserrat"/>
              </a:rPr>
              <a:t> </a:t>
            </a:r>
            <a:r>
              <a:rPr lang="en-US" sz="1500" b="1" dirty="0" err="1">
                <a:solidFill>
                  <a:schemeClr val="bg1">
                    <a:lumMod val="10000"/>
                  </a:schemeClr>
                </a:solidFill>
                <a:latin typeface="Montserrat"/>
              </a:rPr>
              <a:t>gì</a:t>
            </a:r>
            <a:r>
              <a:rPr lang="en-US" sz="1500" b="1" dirty="0">
                <a:solidFill>
                  <a:schemeClr val="bg1">
                    <a:lumMod val="10000"/>
                  </a:schemeClr>
                </a:solidFill>
                <a:latin typeface="Montserrat"/>
              </a:rPr>
              <a:t>?</a:t>
            </a:r>
          </a:p>
          <a:p>
            <a:endParaRPr lang="en-US" sz="1500" b="1" i="0" u="none" strike="noStrike" dirty="0">
              <a:solidFill>
                <a:schemeClr val="bg1">
                  <a:lumMod val="10000"/>
                </a:schemeClr>
              </a:solidFill>
              <a:effectLst/>
              <a:latin typeface="Montserrat" panose="00000500000000000000" pitchFamily="2" charset="0"/>
            </a:endParaRPr>
          </a:p>
          <a:p>
            <a:pPr marL="457200"/>
            <a:r>
              <a:rPr lang="en-US" sz="1500" b="1" i="0" u="none" strike="noStrike" dirty="0">
                <a:solidFill>
                  <a:schemeClr val="bg1">
                    <a:lumMod val="10000"/>
                  </a:schemeClr>
                </a:solidFill>
                <a:effectLst/>
                <a:latin typeface="Montserrat"/>
              </a:rPr>
              <a:t>- </a:t>
            </a:r>
            <a:r>
              <a:rPr lang="en-US" b="1" dirty="0">
                <a:latin typeface="Montserrat" panose="00000500000000000000" pitchFamily="2" charset="0"/>
              </a:rPr>
              <a:t>Decision tree </a:t>
            </a:r>
            <a:r>
              <a:rPr lang="en-US" b="1" dirty="0" err="1">
                <a:latin typeface="Montserrat" panose="00000500000000000000" pitchFamily="2" charset="0"/>
              </a:rPr>
              <a:t>là</a:t>
            </a:r>
            <a:r>
              <a:rPr lang="en-US" b="1" dirty="0">
                <a:latin typeface="Montserrat" panose="00000500000000000000" pitchFamily="2" charset="0"/>
              </a:rPr>
              <a:t> </a:t>
            </a:r>
            <a:r>
              <a:rPr lang="en-US" b="1" dirty="0" err="1">
                <a:latin typeface="Montserrat" panose="00000500000000000000" pitchFamily="2" charset="0"/>
              </a:rPr>
              <a:t>một</a:t>
            </a:r>
            <a:r>
              <a:rPr lang="en-US" b="1" dirty="0">
                <a:latin typeface="Montserrat" panose="00000500000000000000" pitchFamily="2" charset="0"/>
              </a:rPr>
              <a:t> </a:t>
            </a:r>
            <a:r>
              <a:rPr lang="en-US" b="1" dirty="0" err="1">
                <a:latin typeface="Montserrat" panose="00000500000000000000" pitchFamily="2" charset="0"/>
              </a:rPr>
              <a:t>mô</a:t>
            </a:r>
            <a:r>
              <a:rPr lang="en-US" b="1" dirty="0">
                <a:latin typeface="Montserrat" panose="00000500000000000000" pitchFamily="2" charset="0"/>
              </a:rPr>
              <a:t> </a:t>
            </a:r>
            <a:r>
              <a:rPr lang="en-US" b="1" dirty="0" err="1">
                <a:latin typeface="Montserrat" panose="00000500000000000000" pitchFamily="2" charset="0"/>
              </a:rPr>
              <a:t>hình</a:t>
            </a:r>
            <a:r>
              <a:rPr lang="en-US" b="1" dirty="0">
                <a:latin typeface="Montserrat" panose="00000500000000000000" pitchFamily="2" charset="0"/>
              </a:rPr>
              <a:t> supervised learning</a:t>
            </a:r>
            <a:r>
              <a:rPr lang="vi-VN" b="1" dirty="0">
                <a:latin typeface="Montserrat" panose="00000500000000000000" pitchFamily="2" charset="0"/>
              </a:rPr>
              <a:t>, và nó được tổ chức dưới dạng cây</a:t>
            </a:r>
            <a:r>
              <a:rPr lang="vi-VN" sz="1500" b="1" i="0" u="none" strike="noStrike" dirty="0">
                <a:solidFill>
                  <a:schemeClr val="bg1">
                    <a:lumMod val="10000"/>
                  </a:schemeClr>
                </a:solidFill>
                <a:effectLst/>
                <a:latin typeface="Montserrat" panose="00000500000000000000" pitchFamily="2" charset="0"/>
              </a:rPr>
              <a:t>, với các nút đại diện cho các quyết định và các cạnh đại diện cho các liên kết giữa các quyết định. </a:t>
            </a:r>
            <a:endParaRPr lang="vi-VN" sz="1500" b="1" dirty="0">
              <a:solidFill>
                <a:schemeClr val="bg1">
                  <a:lumMod val="10000"/>
                </a:schemeClr>
              </a:solidFill>
              <a:effectLst/>
              <a:latin typeface="Montserrat" panose="00000500000000000000" pitchFamily="2" charset="0"/>
            </a:endParaRPr>
          </a:p>
        </p:txBody>
      </p:sp>
      <p:pic>
        <p:nvPicPr>
          <p:cNvPr id="9" name="Picture 12">
            <a:extLst>
              <a:ext uri="{FF2B5EF4-FFF2-40B4-BE49-F238E27FC236}">
                <a16:creationId xmlns:a16="http://schemas.microsoft.com/office/drawing/2014/main" id="{183F80A3-A0AA-47C5-458B-E72E2FBF4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81" y="179975"/>
            <a:ext cx="1900465" cy="15950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cision Tree Classification Algorithm">
            <a:extLst>
              <a:ext uri="{FF2B5EF4-FFF2-40B4-BE49-F238E27FC236}">
                <a16:creationId xmlns:a16="http://schemas.microsoft.com/office/drawing/2014/main" id="{D400D346-D90C-C736-CFB8-5E4D7E8F1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82" y="2627800"/>
            <a:ext cx="3147237" cy="246573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99;p31">
            <a:extLst>
              <a:ext uri="{FF2B5EF4-FFF2-40B4-BE49-F238E27FC236}">
                <a16:creationId xmlns:a16="http://schemas.microsoft.com/office/drawing/2014/main" id="{7985C9D2-19C9-B578-DF33-EA50B02A3EEB}"/>
              </a:ext>
            </a:extLst>
          </p:cNvPr>
          <p:cNvSpPr/>
          <p:nvPr/>
        </p:nvSpPr>
        <p:spPr>
          <a:xfrm rot="5400000">
            <a:off x="1924779" y="2503935"/>
            <a:ext cx="1938992" cy="135628"/>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3074" name="Picture 2">
            <a:extLst>
              <a:ext uri="{FF2B5EF4-FFF2-40B4-BE49-F238E27FC236}">
                <a16:creationId xmlns:a16="http://schemas.microsoft.com/office/drawing/2014/main" id="{8BB991DA-8E56-4822-D10A-D213B1D2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434" y="2708344"/>
            <a:ext cx="2565587" cy="2407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8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1000"/>
                                        <p:tgtEl>
                                          <p:spTgt spid="3074"/>
                                        </p:tgtEl>
                                      </p:cBhvr>
                                    </p:animEffect>
                                    <p:anim calcmode="lin" valueType="num">
                                      <p:cBhvr>
                                        <p:cTn id="28" dur="1000" fill="hold"/>
                                        <p:tgtEl>
                                          <p:spTgt spid="3074"/>
                                        </p:tgtEl>
                                        <p:attrNameLst>
                                          <p:attrName>ppt_x</p:attrName>
                                        </p:attrNameLst>
                                      </p:cBhvr>
                                      <p:tavLst>
                                        <p:tav tm="0">
                                          <p:val>
                                            <p:strVal val="#ppt_x"/>
                                          </p:val>
                                        </p:tav>
                                        <p:tav tm="100000">
                                          <p:val>
                                            <p:strVal val="#ppt_x"/>
                                          </p:val>
                                        </p:tav>
                                      </p:tavLst>
                                    </p:anim>
                                    <p:anim calcmode="lin" valueType="num">
                                      <p:cBhvr>
                                        <p:cTn id="2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1000"/>
                                        <p:tgtEl>
                                          <p:spTgt spid="1036"/>
                                        </p:tgtEl>
                                      </p:cBhvr>
                                    </p:animEffect>
                                    <p:anim calcmode="lin" valueType="num">
                                      <p:cBhvr>
                                        <p:cTn id="35" dur="1000" fill="hold"/>
                                        <p:tgtEl>
                                          <p:spTgt spid="1036"/>
                                        </p:tgtEl>
                                        <p:attrNameLst>
                                          <p:attrName>ppt_x</p:attrName>
                                        </p:attrNameLst>
                                      </p:cBhvr>
                                      <p:tavLst>
                                        <p:tav tm="0">
                                          <p:val>
                                            <p:strVal val="#ppt_x"/>
                                          </p:val>
                                        </p:tav>
                                        <p:tav tm="100000">
                                          <p:val>
                                            <p:strVal val="#ppt_x"/>
                                          </p:val>
                                        </p:tav>
                                      </p:tavLst>
                                    </p:anim>
                                    <p:anim calcmode="lin" valueType="num">
                                      <p:cBhvr>
                                        <p:cTn id="36"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4017FC1-4E6E-8ED8-CA19-87B8168171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1" y="975317"/>
            <a:ext cx="4449663" cy="4039162"/>
          </a:xfrm>
          <a:prstGeom prst="rect">
            <a:avLst/>
          </a:prstGeom>
          <a:noFill/>
          <a:ln>
            <a:noFill/>
          </a:ln>
        </p:spPr>
      </p:pic>
      <p:sp>
        <p:nvSpPr>
          <p:cNvPr id="7" name="TextBox 6">
            <a:extLst>
              <a:ext uri="{FF2B5EF4-FFF2-40B4-BE49-F238E27FC236}">
                <a16:creationId xmlns:a16="http://schemas.microsoft.com/office/drawing/2014/main" id="{3CF7DE81-9692-0EF7-DAB6-11E083366AD8}"/>
              </a:ext>
            </a:extLst>
          </p:cNvPr>
          <p:cNvSpPr txBox="1"/>
          <p:nvPr/>
        </p:nvSpPr>
        <p:spPr>
          <a:xfrm>
            <a:off x="4855190" y="1237535"/>
            <a:ext cx="3866247" cy="2974532"/>
          </a:xfrm>
          <a:prstGeom prst="rect">
            <a:avLst/>
          </a:prstGeom>
          <a:noFill/>
        </p:spPr>
        <p:txBody>
          <a:bodyPr wrap="square" lIns="91440" tIns="45720" rIns="91440" bIns="45720" anchor="t">
            <a:spAutoFit/>
          </a:bodyPr>
          <a:lstStyle/>
          <a:p>
            <a:pPr marL="0" marR="0" indent="0" algn="l">
              <a:lnSpc>
                <a:spcPct val="200000"/>
              </a:lnSpc>
              <a:spcBef>
                <a:spcPts val="0"/>
              </a:spcBef>
              <a:spcAft>
                <a:spcPts val="0"/>
              </a:spcAft>
              <a:buNone/>
            </a:pPr>
            <a:r>
              <a:rPr lang="vi-VN" sz="1600" b="1" dirty="0">
                <a:effectLst/>
                <a:latin typeface="Montserrat"/>
                <a:ea typeface="Calibri" panose="020F0502020204030204" pitchFamily="34" charset="0"/>
                <a:cs typeface="Times New Roman"/>
              </a:rPr>
              <a:t>Root Node</a:t>
            </a:r>
            <a:endParaRPr lang="en-US" sz="1600" b="1" dirty="0">
              <a:effectLst/>
              <a:latin typeface="Montserrat"/>
              <a:ea typeface="Calibri" panose="020F0502020204030204" pitchFamily="34" charset="0"/>
              <a:cs typeface="Times New Roman"/>
            </a:endParaRPr>
          </a:p>
          <a:p>
            <a:pPr marL="0" marR="0" indent="0" algn="l">
              <a:lnSpc>
                <a:spcPct val="200000"/>
              </a:lnSpc>
              <a:spcBef>
                <a:spcPts val="0"/>
              </a:spcBef>
              <a:spcAft>
                <a:spcPts val="0"/>
              </a:spcAft>
              <a:buNone/>
            </a:pPr>
            <a:r>
              <a:rPr lang="vi-VN" sz="1600" b="1" dirty="0">
                <a:effectLst/>
                <a:latin typeface="Montserrat"/>
                <a:ea typeface="Calibri" panose="020F0502020204030204" pitchFamily="34" charset="0"/>
                <a:cs typeface="Times New Roman"/>
              </a:rPr>
              <a:t>Decision Node</a:t>
            </a:r>
            <a:r>
              <a:rPr lang="en-US" sz="1600" b="1" dirty="0">
                <a:effectLst/>
                <a:latin typeface="Montserrat"/>
                <a:ea typeface="Calibri" panose="020F0502020204030204" pitchFamily="34" charset="0"/>
                <a:cs typeface="Times New Roman"/>
              </a:rPr>
              <a:t> / Non-leaf node</a:t>
            </a:r>
          </a:p>
          <a:p>
            <a:pPr marL="0" marR="0" indent="0" algn="l">
              <a:lnSpc>
                <a:spcPct val="200000"/>
              </a:lnSpc>
              <a:spcBef>
                <a:spcPts val="0"/>
              </a:spcBef>
              <a:spcAft>
                <a:spcPts val="0"/>
              </a:spcAft>
              <a:buNone/>
            </a:pPr>
            <a:r>
              <a:rPr lang="vi-VN" sz="1600" b="1" dirty="0">
                <a:effectLst/>
                <a:latin typeface="Montserrat"/>
                <a:ea typeface="Calibri" panose="020F0502020204030204" pitchFamily="34" charset="0"/>
                <a:cs typeface="Times New Roman"/>
              </a:rPr>
              <a:t>Leaf Node / Terminal Node</a:t>
            </a:r>
            <a:endParaRPr lang="en-US" sz="1600" b="1" dirty="0">
              <a:effectLst/>
              <a:latin typeface="Montserrat"/>
              <a:ea typeface="Calibri" panose="020F0502020204030204" pitchFamily="34" charset="0"/>
              <a:cs typeface="Times New Roman"/>
            </a:endParaRPr>
          </a:p>
          <a:p>
            <a:pPr marL="0" marR="0" indent="0" algn="l">
              <a:lnSpc>
                <a:spcPct val="200000"/>
              </a:lnSpc>
              <a:spcBef>
                <a:spcPts val="0"/>
              </a:spcBef>
              <a:spcAft>
                <a:spcPts val="0"/>
              </a:spcAft>
              <a:buNone/>
            </a:pPr>
            <a:r>
              <a:rPr lang="en-US" sz="1600" b="1" dirty="0">
                <a:effectLst/>
                <a:latin typeface="Montserrat"/>
                <a:ea typeface="Calibri" panose="020F0502020204030204" pitchFamily="34" charset="0"/>
                <a:cs typeface="Times New Roman"/>
              </a:rPr>
              <a:t>Child Node</a:t>
            </a:r>
          </a:p>
          <a:p>
            <a:pPr marL="0" marR="0" indent="0" algn="l">
              <a:lnSpc>
                <a:spcPct val="200000"/>
              </a:lnSpc>
              <a:spcBef>
                <a:spcPts val="0"/>
              </a:spcBef>
              <a:spcAft>
                <a:spcPts val="0"/>
              </a:spcAft>
              <a:buNone/>
            </a:pPr>
            <a:r>
              <a:rPr lang="vi-VN" sz="1600" b="1" dirty="0">
                <a:effectLst/>
                <a:latin typeface="Montserrat"/>
                <a:ea typeface="Calibri" panose="020F0502020204030204" pitchFamily="34" charset="0"/>
                <a:cs typeface="Times New Roman"/>
              </a:rPr>
              <a:t>Splitting</a:t>
            </a:r>
            <a:endParaRPr lang="en-US" sz="1600" b="1" dirty="0">
              <a:effectLst/>
              <a:latin typeface="Montserrat"/>
              <a:ea typeface="Calibri" panose="020F0502020204030204" pitchFamily="34" charset="0"/>
              <a:cs typeface="Times New Roman"/>
            </a:endParaRPr>
          </a:p>
          <a:p>
            <a:pPr marL="0" marR="0" indent="0" algn="l">
              <a:lnSpc>
                <a:spcPct val="200000"/>
              </a:lnSpc>
              <a:spcBef>
                <a:spcPts val="0"/>
              </a:spcBef>
              <a:spcAft>
                <a:spcPts val="0"/>
              </a:spcAft>
              <a:buNone/>
            </a:pPr>
            <a:r>
              <a:rPr lang="vi-VN" sz="1600" b="1" dirty="0">
                <a:effectLst/>
                <a:latin typeface="Montserrat"/>
                <a:ea typeface="Calibri" panose="020F0502020204030204" pitchFamily="34" charset="0"/>
                <a:cs typeface="Times New Roman"/>
              </a:rPr>
              <a:t>Branch</a:t>
            </a:r>
            <a:endParaRPr lang="en-US" sz="1600" b="1" dirty="0">
              <a:effectLst/>
              <a:latin typeface="Montserrat"/>
              <a:ea typeface="Calibri" panose="020F0502020204030204" pitchFamily="34" charset="0"/>
              <a:cs typeface="Times New Roman"/>
            </a:endParaRPr>
          </a:p>
        </p:txBody>
      </p:sp>
      <p:sp>
        <p:nvSpPr>
          <p:cNvPr id="8" name="Google Shape;219;p34">
            <a:extLst>
              <a:ext uri="{FF2B5EF4-FFF2-40B4-BE49-F238E27FC236}">
                <a16:creationId xmlns:a16="http://schemas.microsoft.com/office/drawing/2014/main" id="{13342309-F90C-E3F4-80A3-1F2B0332C9BF}"/>
              </a:ext>
            </a:extLst>
          </p:cNvPr>
          <p:cNvSpPr txBox="1">
            <a:spLocks noGrp="1"/>
          </p:cNvSpPr>
          <p:nvPr>
            <p:ph type="title"/>
          </p:nvPr>
        </p:nvSpPr>
        <p:spPr>
          <a:xfrm flipH="1">
            <a:off x="-66851" y="-34634"/>
            <a:ext cx="9266241" cy="781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bg1"/>
                </a:solidFill>
                <a:latin typeface="Montserrat"/>
              </a:rPr>
              <a:t>2. Các </a:t>
            </a:r>
            <a:r>
              <a:rPr lang="en-US" sz="3200" err="1">
                <a:solidFill>
                  <a:schemeClr val="bg1"/>
                </a:solidFill>
                <a:latin typeface="Montserrat"/>
              </a:rPr>
              <a:t>thuật</a:t>
            </a:r>
            <a:r>
              <a:rPr lang="en-US" sz="3200">
                <a:solidFill>
                  <a:schemeClr val="bg1"/>
                </a:solidFill>
                <a:latin typeface="Montserrat"/>
              </a:rPr>
              <a:t> </a:t>
            </a:r>
            <a:r>
              <a:rPr lang="en-US" sz="3200" err="1">
                <a:solidFill>
                  <a:schemeClr val="bg1"/>
                </a:solidFill>
                <a:latin typeface="Montserrat"/>
              </a:rPr>
              <a:t>ngữ</a:t>
            </a:r>
            <a:r>
              <a:rPr lang="en-US" sz="3200">
                <a:solidFill>
                  <a:schemeClr val="bg1"/>
                </a:solidFill>
                <a:latin typeface="Montserrat"/>
              </a:rPr>
              <a:t> </a:t>
            </a:r>
            <a:r>
              <a:rPr lang="en-US" sz="3200" err="1">
                <a:solidFill>
                  <a:schemeClr val="bg1"/>
                </a:solidFill>
                <a:latin typeface="Montserrat"/>
              </a:rPr>
              <a:t>trong</a:t>
            </a:r>
            <a:r>
              <a:rPr lang="en-US" sz="3200">
                <a:solidFill>
                  <a:schemeClr val="bg1"/>
                </a:solidFill>
                <a:latin typeface="Montserrat"/>
              </a:rPr>
              <a:t> Decision Tree</a:t>
            </a:r>
            <a:endParaRPr lang="vi-VN" sz="3200">
              <a:solidFill>
                <a:schemeClr val="bg1"/>
              </a:solidFill>
              <a:latin typeface="Montserrat"/>
            </a:endParaRPr>
          </a:p>
        </p:txBody>
      </p:sp>
      <p:sp>
        <p:nvSpPr>
          <p:cNvPr id="2" name="Google Shape;199;p31">
            <a:extLst>
              <a:ext uri="{FF2B5EF4-FFF2-40B4-BE49-F238E27FC236}">
                <a16:creationId xmlns:a16="http://schemas.microsoft.com/office/drawing/2014/main" id="{77C11C23-2F8E-48B3-A86F-BA53832797B9}"/>
              </a:ext>
            </a:extLst>
          </p:cNvPr>
          <p:cNvSpPr/>
          <p:nvPr/>
        </p:nvSpPr>
        <p:spPr>
          <a:xfrm rot="16200000">
            <a:off x="2666379" y="2932397"/>
            <a:ext cx="3514726" cy="125003"/>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extLst>
      <p:ext uri="{BB962C8B-B14F-4D97-AF65-F5344CB8AC3E}">
        <p14:creationId xmlns:p14="http://schemas.microsoft.com/office/powerpoint/2010/main" val="294104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anim calcmode="lin" valueType="num">
                                      <p:cBhvr>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anim calcmode="lin" valueType="num">
                                      <p:cBhvr>
                                        <p:cTn id="2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anim calcmode="lin" valueType="num">
                                      <p:cBhvr>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anim calcmode="lin" valueType="num">
                                      <p:cBhvr>
                                        <p:cTn id="34"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500"/>
                                        <p:tgtEl>
                                          <p:spTgt spid="7">
                                            <p:txEl>
                                              <p:pRg st="4" end="4"/>
                                            </p:txEl>
                                          </p:spTgt>
                                        </p:tgtEl>
                                      </p:cBhvr>
                                    </p:animEffect>
                                    <p:anim calcmode="lin" valueType="num">
                                      <p:cBhvr>
                                        <p:cTn id="4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500"/>
                                        <p:tgtEl>
                                          <p:spTgt spid="7">
                                            <p:txEl>
                                              <p:pRg st="5" end="5"/>
                                            </p:txEl>
                                          </p:spTgt>
                                        </p:tgtEl>
                                      </p:cBhvr>
                                    </p:animEffect>
                                    <p:anim calcmode="lin" valueType="num">
                                      <p:cBhvr>
                                        <p:cTn id="48"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5" name="Oval 4">
            <a:extLst>
              <a:ext uri="{FF2B5EF4-FFF2-40B4-BE49-F238E27FC236}">
                <a16:creationId xmlns:a16="http://schemas.microsoft.com/office/drawing/2014/main" id="{B3F4EA98-62C1-498C-9345-C924F680F69E}"/>
              </a:ext>
            </a:extLst>
          </p:cNvPr>
          <p:cNvSpPr/>
          <p:nvPr/>
        </p:nvSpPr>
        <p:spPr>
          <a:xfrm>
            <a:off x="5250873" y="2071255"/>
            <a:ext cx="450272" cy="10390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3482F755-ECD9-4D47-D025-64E90A9803D6}"/>
              </a:ext>
            </a:extLst>
          </p:cNvPr>
          <p:cNvSpPr>
            <a:spLocks noGrp="1"/>
          </p:cNvSpPr>
          <p:nvPr>
            <p:ph type="title"/>
          </p:nvPr>
        </p:nvSpPr>
        <p:spPr>
          <a:xfrm flipH="1">
            <a:off x="6279355" y="-78581"/>
            <a:ext cx="2864644" cy="5307806"/>
          </a:xfrm>
        </p:spPr>
        <p:txBody>
          <a:bodyPr/>
          <a:lstStyle/>
          <a:p>
            <a:pPr algn="ctr"/>
            <a:r>
              <a:rPr lang="en-US" dirty="0">
                <a:latin typeface="Montserrat"/>
              </a:rPr>
              <a:t>3. </a:t>
            </a:r>
            <a:r>
              <a:rPr lang="en-US" dirty="0" err="1">
                <a:latin typeface="Montserrat"/>
              </a:rPr>
              <a:t>Xây</a:t>
            </a:r>
            <a:r>
              <a:rPr lang="en-US" dirty="0">
                <a:latin typeface="Montserrat"/>
              </a:rPr>
              <a:t> </a:t>
            </a:r>
            <a:r>
              <a:rPr lang="en-US" dirty="0" err="1">
                <a:latin typeface="Montserrat"/>
              </a:rPr>
              <a:t>Dựng</a:t>
            </a:r>
            <a:r>
              <a:rPr lang="en-US" dirty="0">
                <a:latin typeface="Montserrat"/>
              </a:rPr>
              <a:t> Decision Tree</a:t>
            </a:r>
          </a:p>
        </p:txBody>
      </p:sp>
      <p:sp>
        <p:nvSpPr>
          <p:cNvPr id="11" name="TextBox 10">
            <a:extLst>
              <a:ext uri="{FF2B5EF4-FFF2-40B4-BE49-F238E27FC236}">
                <a16:creationId xmlns:a16="http://schemas.microsoft.com/office/drawing/2014/main" id="{CA0C8C0D-DF2A-5FC0-6B1E-D45E0EBE9A86}"/>
              </a:ext>
            </a:extLst>
          </p:cNvPr>
          <p:cNvSpPr txBox="1"/>
          <p:nvPr/>
        </p:nvSpPr>
        <p:spPr>
          <a:xfrm>
            <a:off x="1" y="353978"/>
            <a:ext cx="6179126" cy="615553"/>
          </a:xfrm>
          <a:prstGeom prst="rect">
            <a:avLst/>
          </a:prstGeom>
          <a:noFill/>
        </p:spPr>
        <p:txBody>
          <a:bodyPr wrap="square" lIns="91440" tIns="45720" rIns="91440" bIns="45720" anchor="t">
            <a:spAutoFit/>
          </a:bodyPr>
          <a:lstStyle/>
          <a:p>
            <a:pPr algn="l"/>
            <a:r>
              <a:rPr lang="vi-VN" sz="1700" b="1" i="0" dirty="0">
                <a:solidFill>
                  <a:schemeClr val="tx2">
                    <a:lumMod val="25000"/>
                  </a:schemeClr>
                </a:solidFill>
                <a:effectLst/>
                <a:latin typeface="Montserrat"/>
              </a:rPr>
              <a:t>Để xây dựng một cây quyết định, ta cần thực hiện các bước sau:</a:t>
            </a:r>
            <a:r>
              <a:rPr lang="en-US" sz="1600" b="1" dirty="0">
                <a:solidFill>
                  <a:schemeClr val="tx2">
                    <a:lumMod val="25000"/>
                  </a:schemeClr>
                </a:solidFill>
                <a:latin typeface="Montserrat"/>
              </a:rPr>
              <a:t> </a:t>
            </a:r>
            <a:endParaRPr lang="vi-VN" sz="1600" b="1" i="0" dirty="0">
              <a:solidFill>
                <a:schemeClr val="tx2">
                  <a:lumMod val="25000"/>
                </a:schemeClr>
              </a:solidFill>
              <a:effectLst/>
              <a:latin typeface="Montserrat"/>
            </a:endParaRPr>
          </a:p>
        </p:txBody>
      </p:sp>
      <p:sp>
        <p:nvSpPr>
          <p:cNvPr id="2" name="TextBox 1">
            <a:extLst>
              <a:ext uri="{FF2B5EF4-FFF2-40B4-BE49-F238E27FC236}">
                <a16:creationId xmlns:a16="http://schemas.microsoft.com/office/drawing/2014/main" id="{D0A44EBF-47EF-4B43-CC74-96E357F0FD47}"/>
              </a:ext>
            </a:extLst>
          </p:cNvPr>
          <p:cNvSpPr txBox="1"/>
          <p:nvPr/>
        </p:nvSpPr>
        <p:spPr>
          <a:xfrm>
            <a:off x="0" y="1045548"/>
            <a:ext cx="6279355" cy="3743974"/>
          </a:xfrm>
          <a:prstGeom prst="rect">
            <a:avLst/>
          </a:prstGeom>
          <a:noFill/>
        </p:spPr>
        <p:txBody>
          <a:bodyPr wrap="square" lIns="91440" tIns="45720" rIns="91440" bIns="45720" anchor="t">
            <a:spAutoFit/>
          </a:bodyPr>
          <a:lstStyle/>
          <a:p>
            <a:pPr marL="342900" indent="-342900">
              <a:lnSpc>
                <a:spcPct val="150000"/>
              </a:lnSpc>
              <a:buClr>
                <a:schemeClr val="tx1">
                  <a:lumMod val="90000"/>
                  <a:lumOff val="10000"/>
                </a:schemeClr>
              </a:buClr>
              <a:buFont typeface="+mj-lt"/>
              <a:buAutoNum type="arabicPeriod"/>
            </a:pPr>
            <a:r>
              <a:rPr lang="vi-VN" sz="1600" b="1" dirty="0">
                <a:solidFill>
                  <a:schemeClr val="tx2">
                    <a:lumMod val="25000"/>
                  </a:schemeClr>
                </a:solidFill>
                <a:latin typeface="Montserrat"/>
              </a:rPr>
              <a:t>Thu thập dữ liệu huấn luyện.</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Xây dựng cây bằng một thuật toán phù hợp.</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Chọn thuộc tính phù hợp để phân chia dữ liệu.</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Phân chia dữ liệu thành các nhóm.</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Lặp lại các bước 3 và 4 cho đến khi các lá của cây được xác định.</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Cắt tỉa cây để tránh overffiting.</a:t>
            </a:r>
          </a:p>
          <a:p>
            <a:pPr marL="342900" indent="-342900">
              <a:lnSpc>
                <a:spcPct val="150000"/>
              </a:lnSpc>
              <a:buClr>
                <a:schemeClr val="tx1">
                  <a:lumMod val="90000"/>
                  <a:lumOff val="10000"/>
                </a:schemeClr>
              </a:buClr>
              <a:buFont typeface="+mj-lt"/>
              <a:buAutoNum type="arabicPeriod"/>
            </a:pPr>
            <a:r>
              <a:rPr lang="en-US" sz="1600" b="1" dirty="0">
                <a:solidFill>
                  <a:schemeClr val="tx2">
                    <a:lumMod val="25000"/>
                  </a:schemeClr>
                </a:solidFill>
                <a:latin typeface="Montserrat"/>
              </a:rPr>
              <a:t> </a:t>
            </a:r>
            <a:r>
              <a:rPr lang="vi-VN" sz="1600" b="1" dirty="0">
                <a:solidFill>
                  <a:schemeClr val="tx2">
                    <a:lumMod val="25000"/>
                  </a:schemeClr>
                </a:solidFill>
                <a:latin typeface="Montserrat"/>
              </a:rPr>
              <a:t>Sử dụng mô hình cây quyết định để dự đoán giá trị đầu ra cho</a:t>
            </a:r>
            <a:r>
              <a:rPr lang="en-US" sz="1600" b="1" dirty="0">
                <a:solidFill>
                  <a:schemeClr val="tx2">
                    <a:lumMod val="25000"/>
                  </a:schemeClr>
                </a:solidFill>
                <a:latin typeface="Montserrat"/>
              </a:rPr>
              <a:t> </a:t>
            </a:r>
            <a:r>
              <a:rPr lang="vi-VN" sz="1600" b="1" dirty="0">
                <a:solidFill>
                  <a:schemeClr val="tx2">
                    <a:lumMod val="25000"/>
                  </a:schemeClr>
                </a:solidFill>
                <a:latin typeface="Montserrat"/>
              </a:rPr>
              <a:t>các quan sát mới và đánh giá độ chính xác của mô hình.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anim calcmode="lin" valueType="num">
                                      <p:cBhvr>
                                        <p:cTn id="1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anim calcmode="lin" valueType="num">
                                      <p:cBhvr>
                                        <p:cTn id="2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anim calcmode="lin" valueType="num">
                                      <p:cBhvr>
                                        <p:cTn id="2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anim calcmode="lin" valueType="num">
                                      <p:cBhvr>
                                        <p:cTn id="3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anim calcmode="lin" valueType="num">
                                      <p:cBhvr>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500"/>
                                        <p:tgtEl>
                                          <p:spTgt spid="2">
                                            <p:txEl>
                                              <p:pRg st="6" end="6"/>
                                            </p:txEl>
                                          </p:spTgt>
                                        </p:tgtEl>
                                      </p:cBhvr>
                                    </p:animEffect>
                                    <p:anim calcmode="lin" valueType="num">
                                      <p:cBhvr>
                                        <p:cTn id="5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rn Annual Report by Slidesgo">
  <a:themeElements>
    <a:clrScheme name="Simple Light">
      <a:dk1>
        <a:srgbClr val="192E40"/>
      </a:dk1>
      <a:lt1>
        <a:srgbClr val="FCFCFC"/>
      </a:lt1>
      <a:dk2>
        <a:srgbClr val="192E40"/>
      </a:dk2>
      <a:lt2>
        <a:srgbClr val="EBF3F8"/>
      </a:lt2>
      <a:accent1>
        <a:srgbClr val="192E40"/>
      </a:accent1>
      <a:accent2>
        <a:srgbClr val="FFC479"/>
      </a:accent2>
      <a:accent3>
        <a:srgbClr val="FF9179"/>
      </a:accent3>
      <a:accent4>
        <a:srgbClr val="192E40"/>
      </a:accent4>
      <a:accent5>
        <a:srgbClr val="CBD9E2"/>
      </a:accent5>
      <a:accent6>
        <a:srgbClr val="FFC479"/>
      </a:accent6>
      <a:hlink>
        <a:srgbClr val="192E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1912</Words>
  <Application>Microsoft Office PowerPoint</Application>
  <PresentationFormat>On-screen Show (16:9)</PresentationFormat>
  <Paragraphs>234</Paragraphs>
  <Slides>41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Cambria Math</vt:lpstr>
      <vt:lpstr>Calibri</vt:lpstr>
      <vt:lpstr>Montserrat</vt:lpstr>
      <vt:lpstr>Encode Sans Semi Condensed</vt:lpstr>
      <vt:lpstr>Courier New</vt:lpstr>
      <vt:lpstr>Times New Roman</vt:lpstr>
      <vt:lpstr>Modern Annual Report by Slidesgo</vt:lpstr>
      <vt:lpstr>Decision Tree</vt:lpstr>
      <vt:lpstr>Hồ Trung Tín 21521536</vt:lpstr>
      <vt:lpstr>Nội  Dung </vt:lpstr>
      <vt:lpstr>1. Giới Thiệu Về Decision Tree</vt:lpstr>
      <vt:lpstr>1. Giới Thiệu Về Decision Tree</vt:lpstr>
      <vt:lpstr>1. Giới Thiệu Về Decision Tree</vt:lpstr>
      <vt:lpstr>1. Giới Thiệu Về Decision Tree</vt:lpstr>
      <vt:lpstr>2. Các thuật ngữ trong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3. Xây Dựng Decision Tree</vt:lpstr>
      <vt:lpstr>4. Các Loại Decision Tree</vt:lpstr>
      <vt:lpstr>4. Các Loại Decision Tree</vt:lpstr>
      <vt:lpstr>4. Các Loại Decision Tree</vt:lpstr>
      <vt:lpstr>4. Các Loại Decision Tree</vt:lpstr>
      <vt:lpstr>4. Các Loại Decision Tree</vt:lpstr>
      <vt:lpstr>PowerPoint Presentation</vt:lpstr>
      <vt:lpstr>6. Ứng Dụng Của Decision Tree</vt:lpstr>
      <vt:lpstr>Cảm ơn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Tín Hồ</dc:creator>
  <cp:lastModifiedBy>Ngô Trần Tuấn Anh</cp:lastModifiedBy>
  <cp:revision>12</cp:revision>
  <dcterms:modified xsi:type="dcterms:W3CDTF">2023-05-08T09:24:41Z</dcterms:modified>
</cp:coreProperties>
</file>